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6858000" cx="9144000"/>
  <p:notesSz cx="6858000" cy="9144000"/>
  <p:embeddedFontLst>
    <p:embeddedFont>
      <p:font typeface="Helvetica Neue"/>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25" roundtripDataSignature="AMtx7mihHijf162BYkOswk9s7wkeSb7GX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HelveticaNeue-bold.fntdata"/><Relationship Id="rId21" Type="http://schemas.openxmlformats.org/officeDocument/2006/relationships/font" Target="fonts/HelveticaNeue-regular.fntdata"/><Relationship Id="rId24" Type="http://schemas.openxmlformats.org/officeDocument/2006/relationships/font" Target="fonts/HelveticaNeue-boldItalic.fntdata"/><Relationship Id="rId23" Type="http://schemas.openxmlformats.org/officeDocument/2006/relationships/font" Target="fonts/HelveticaNeue-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1351fe33eb0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 name="Google Shape;95;g1351fe33eb0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2" name="Google Shape;10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8" name="Google Shape;108;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5" name="Google Shape;11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1351fe33eb0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1" name="Google Shape;121;g1351fe33eb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9" name="Google Shape;129;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6" name="Google Shape;136;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3" name="Google Shape;14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9" name="Google Shape;14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5" name="Google Shape;155;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4" name="Google Shape;164;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0" name="Google Shape;17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5" name="Google Shape;175;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eac398a7c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0" name="Google Shape;180;g2eac398a7c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15"/>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4" name="Google Shape;14;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0" name="Google Shape;20;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26" name="Google Shape;26;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2" name="Google Shape;32;p1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3" name="Google Shape;33;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39" name="Google Shape;39;p1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0" name="Google Shape;40;p1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1" name="Google Shape;41;p1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2" name="Google Shape;42;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2"/>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2"/>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22"/>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3"/>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3"/>
          <p:cNvSpPr/>
          <p:nvPr>
            <p:ph idx="2" type="pic"/>
          </p:nvPr>
        </p:nvSpPr>
        <p:spPr>
          <a:xfrm>
            <a:off x="1792288" y="612775"/>
            <a:ext cx="5486400" cy="4114800"/>
          </a:xfrm>
          <a:prstGeom prst="rect">
            <a:avLst/>
          </a:prstGeom>
          <a:noFill/>
          <a:ln>
            <a:noFill/>
          </a:ln>
        </p:spPr>
      </p:sp>
      <p:sp>
        <p:nvSpPr>
          <p:cNvPr id="64" name="Google Shape;64;p23"/>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4"/>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5"/>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5"/>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ECC2A"/>
        </a:solidFill>
      </p:bgPr>
    </p:bg>
    <p:spTree>
      <p:nvGrpSpPr>
        <p:cNvPr id="5" name="Shape 5"/>
        <p:cNvGrpSpPr/>
        <p:nvPr/>
      </p:nvGrpSpPr>
      <p:grpSpPr>
        <a:xfrm>
          <a:off x="0" y="0"/>
          <a:ext cx="0" cy="0"/>
          <a:chOff x="0" y="0"/>
          <a:chExt cx="0" cy="0"/>
        </a:xfrm>
      </p:grpSpPr>
      <p:sp>
        <p:nvSpPr>
          <p:cNvPr id="6" name="Google Shape;6;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6.jpg"/><Relationship Id="rId11" Type="http://schemas.openxmlformats.org/officeDocument/2006/relationships/image" Target="../media/image1.jpg"/><Relationship Id="rId10" Type="http://schemas.openxmlformats.org/officeDocument/2006/relationships/image" Target="../media/image19.png"/><Relationship Id="rId9" Type="http://schemas.openxmlformats.org/officeDocument/2006/relationships/image" Target="../media/image11.png"/><Relationship Id="rId5" Type="http://schemas.openxmlformats.org/officeDocument/2006/relationships/image" Target="../media/image7.jpg"/><Relationship Id="rId6" Type="http://schemas.openxmlformats.org/officeDocument/2006/relationships/image" Target="../media/image13.jpg"/><Relationship Id="rId7" Type="http://schemas.openxmlformats.org/officeDocument/2006/relationships/image" Target="../media/image2.jpg"/><Relationship Id="rId8"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hyperlink" Target="https://www.maxpixel.net/static/photo/1x/Phone-Banned-The-Prohibition-Of-Sign-Cell-4821948.png" TargetMode="External"/><Relationship Id="rId5"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3" name="Shape 83"/>
        <p:cNvGrpSpPr/>
        <p:nvPr/>
      </p:nvGrpSpPr>
      <p:grpSpPr>
        <a:xfrm>
          <a:off x="0" y="0"/>
          <a:ext cx="0" cy="0"/>
          <a:chOff x="0" y="0"/>
          <a:chExt cx="0" cy="0"/>
        </a:xfrm>
      </p:grpSpPr>
      <p:pic>
        <p:nvPicPr>
          <p:cNvPr descr="newchlogo.jpg" id="84" name="Google Shape;84;p1"/>
          <p:cNvPicPr preferRelativeResize="0"/>
          <p:nvPr/>
        </p:nvPicPr>
        <p:blipFill rotWithShape="1">
          <a:blip r:embed="rId3">
            <a:alphaModFix/>
          </a:blip>
          <a:srcRect b="0" l="0" r="0" t="0"/>
          <a:stretch/>
        </p:blipFill>
        <p:spPr>
          <a:xfrm>
            <a:off x="2756711" y="0"/>
            <a:ext cx="3949955" cy="3187522"/>
          </a:xfrm>
          <a:prstGeom prst="rect">
            <a:avLst/>
          </a:prstGeom>
          <a:noFill/>
          <a:ln>
            <a:noFill/>
          </a:ln>
        </p:spPr>
      </p:pic>
      <p:pic>
        <p:nvPicPr>
          <p:cNvPr descr="adventuremark-large.jpg" id="85" name="Google Shape;85;p1"/>
          <p:cNvPicPr preferRelativeResize="0"/>
          <p:nvPr/>
        </p:nvPicPr>
        <p:blipFill rotWithShape="1">
          <a:blip r:embed="rId4">
            <a:alphaModFix/>
          </a:blip>
          <a:srcRect b="0" l="0" r="0" t="0"/>
          <a:stretch/>
        </p:blipFill>
        <p:spPr>
          <a:xfrm>
            <a:off x="6277219" y="5794549"/>
            <a:ext cx="1069047" cy="1069047"/>
          </a:xfrm>
          <a:prstGeom prst="rect">
            <a:avLst/>
          </a:prstGeom>
          <a:noFill/>
          <a:ln>
            <a:noFill/>
          </a:ln>
        </p:spPr>
      </p:pic>
      <p:pic>
        <p:nvPicPr>
          <p:cNvPr descr="Ryanna.jpg" id="86" name="Google Shape;86;p1"/>
          <p:cNvPicPr preferRelativeResize="0"/>
          <p:nvPr/>
        </p:nvPicPr>
        <p:blipFill rotWithShape="1">
          <a:blip r:embed="rId5">
            <a:alphaModFix/>
          </a:blip>
          <a:srcRect b="0" l="0" r="0" t="0"/>
          <a:stretch/>
        </p:blipFill>
        <p:spPr>
          <a:xfrm>
            <a:off x="0" y="3971909"/>
            <a:ext cx="1772608" cy="2886090"/>
          </a:xfrm>
          <a:prstGeom prst="rect">
            <a:avLst/>
          </a:prstGeom>
          <a:noFill/>
          <a:ln>
            <a:noFill/>
          </a:ln>
        </p:spPr>
      </p:pic>
      <p:pic>
        <p:nvPicPr>
          <p:cNvPr descr="quality badge.jpg" id="87" name="Google Shape;87;p1"/>
          <p:cNvPicPr preferRelativeResize="0"/>
          <p:nvPr/>
        </p:nvPicPr>
        <p:blipFill rotWithShape="1">
          <a:blip r:embed="rId6">
            <a:alphaModFix/>
          </a:blip>
          <a:srcRect b="0" l="0" r="0" t="0"/>
          <a:stretch/>
        </p:blipFill>
        <p:spPr>
          <a:xfrm>
            <a:off x="1535995" y="5578792"/>
            <a:ext cx="1734223" cy="1279208"/>
          </a:xfrm>
          <a:prstGeom prst="rect">
            <a:avLst/>
          </a:prstGeom>
          <a:noFill/>
          <a:ln>
            <a:noFill/>
          </a:ln>
        </p:spPr>
      </p:pic>
      <p:pic>
        <p:nvPicPr>
          <p:cNvPr descr="Brilliant Residentials_full colour.jpg" id="88" name="Google Shape;88;p1"/>
          <p:cNvPicPr preferRelativeResize="0"/>
          <p:nvPr/>
        </p:nvPicPr>
        <p:blipFill rotWithShape="1">
          <a:blip r:embed="rId7">
            <a:alphaModFix/>
          </a:blip>
          <a:srcRect b="0" l="0" r="0" t="0"/>
          <a:stretch/>
        </p:blipFill>
        <p:spPr>
          <a:xfrm>
            <a:off x="3088356" y="5742433"/>
            <a:ext cx="1121163" cy="1121163"/>
          </a:xfrm>
          <a:prstGeom prst="rect">
            <a:avLst/>
          </a:prstGeom>
          <a:noFill/>
          <a:ln>
            <a:noFill/>
          </a:ln>
        </p:spPr>
      </p:pic>
      <p:pic>
        <p:nvPicPr>
          <p:cNvPr descr="Screen Shot 2018-03-08 at 10.12.49 am.png" id="89" name="Google Shape;89;p1"/>
          <p:cNvPicPr preferRelativeResize="0"/>
          <p:nvPr/>
        </p:nvPicPr>
        <p:blipFill rotWithShape="1">
          <a:blip r:embed="rId8">
            <a:alphaModFix/>
          </a:blip>
          <a:srcRect b="0" l="0" r="0" t="0"/>
          <a:stretch/>
        </p:blipFill>
        <p:spPr>
          <a:xfrm>
            <a:off x="829058" y="3003846"/>
            <a:ext cx="7663836" cy="968063"/>
          </a:xfrm>
          <a:prstGeom prst="rect">
            <a:avLst/>
          </a:prstGeom>
          <a:noFill/>
          <a:ln>
            <a:noFill/>
          </a:ln>
        </p:spPr>
      </p:pic>
      <p:pic>
        <p:nvPicPr>
          <p:cNvPr descr="Screen Shot 2018-03-08 at 10.13.15 am.png" id="90" name="Google Shape;90;p1"/>
          <p:cNvPicPr preferRelativeResize="0"/>
          <p:nvPr/>
        </p:nvPicPr>
        <p:blipFill rotWithShape="1">
          <a:blip r:embed="rId9">
            <a:alphaModFix/>
          </a:blip>
          <a:srcRect b="0" l="0" r="0" t="0"/>
          <a:stretch/>
        </p:blipFill>
        <p:spPr>
          <a:xfrm>
            <a:off x="2407551" y="4250294"/>
            <a:ext cx="6085343" cy="788196"/>
          </a:xfrm>
          <a:prstGeom prst="rect">
            <a:avLst/>
          </a:prstGeom>
          <a:noFill/>
          <a:ln>
            <a:noFill/>
          </a:ln>
        </p:spPr>
      </p:pic>
      <p:pic>
        <p:nvPicPr>
          <p:cNvPr id="91" name="Google Shape;91;p1"/>
          <p:cNvPicPr preferRelativeResize="0"/>
          <p:nvPr/>
        </p:nvPicPr>
        <p:blipFill rotWithShape="1">
          <a:blip r:embed="rId10">
            <a:alphaModFix/>
          </a:blip>
          <a:srcRect b="0" l="0" r="0" t="0"/>
          <a:stretch/>
        </p:blipFill>
        <p:spPr>
          <a:xfrm>
            <a:off x="4284763" y="6003814"/>
            <a:ext cx="1980110" cy="732640"/>
          </a:xfrm>
          <a:prstGeom prst="rect">
            <a:avLst/>
          </a:prstGeom>
          <a:noFill/>
          <a:ln>
            <a:noFill/>
          </a:ln>
        </p:spPr>
      </p:pic>
      <p:pic>
        <p:nvPicPr>
          <p:cNvPr descr="uk school trips 2018.jpg" id="92" name="Google Shape;92;p1"/>
          <p:cNvPicPr preferRelativeResize="0"/>
          <p:nvPr/>
        </p:nvPicPr>
        <p:blipFill rotWithShape="1">
          <a:blip r:embed="rId11">
            <a:alphaModFix/>
          </a:blip>
          <a:srcRect b="0" l="0" r="0" t="0"/>
          <a:stretch/>
        </p:blipFill>
        <p:spPr>
          <a:xfrm>
            <a:off x="7346266" y="5936059"/>
            <a:ext cx="1725376" cy="69374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g1351fe33eb0_0_6"/>
          <p:cNvSpPr txBox="1"/>
          <p:nvPr>
            <p:ph type="ctrTitle"/>
          </p:nvPr>
        </p:nvSpPr>
        <p:spPr>
          <a:xfrm>
            <a:off x="425875" y="627300"/>
            <a:ext cx="8094900" cy="26826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800"/>
              <a:buNone/>
            </a:pPr>
            <a:r>
              <a:rPr lang="en-US"/>
              <a:t>Celtic Harmony </a:t>
            </a:r>
            <a:endParaRPr/>
          </a:p>
          <a:p>
            <a:pPr indent="0" lvl="0" marL="0" rtl="0" algn="ctr">
              <a:lnSpc>
                <a:spcPct val="100000"/>
              </a:lnSpc>
              <a:spcBef>
                <a:spcPts val="0"/>
              </a:spcBef>
              <a:spcAft>
                <a:spcPts val="0"/>
              </a:spcAft>
              <a:buSzPts val="1800"/>
              <a:buNone/>
            </a:pPr>
            <a:r>
              <a:rPr lang="en-US"/>
              <a:t>9th - 10th July</a:t>
            </a:r>
            <a:endParaRPr/>
          </a:p>
        </p:txBody>
      </p:sp>
      <p:sp>
        <p:nvSpPr>
          <p:cNvPr id="98" name="Google Shape;98;g1351fe33eb0_0_6"/>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640"/>
              </a:spcBef>
              <a:spcAft>
                <a:spcPts val="0"/>
              </a:spcAft>
              <a:buSzPts val="3200"/>
              <a:buNone/>
            </a:pPr>
            <a:r>
              <a:t/>
            </a:r>
            <a:endParaRPr/>
          </a:p>
        </p:txBody>
      </p:sp>
      <p:pic>
        <p:nvPicPr>
          <p:cNvPr id="99" name="Google Shape;99;g1351fe33eb0_0_6"/>
          <p:cNvPicPr preferRelativeResize="0"/>
          <p:nvPr/>
        </p:nvPicPr>
        <p:blipFill rotWithShape="1">
          <a:blip r:embed="rId3">
            <a:alphaModFix/>
          </a:blip>
          <a:srcRect b="15131" l="15131" r="0" t="0"/>
          <a:stretch/>
        </p:blipFill>
        <p:spPr>
          <a:xfrm>
            <a:off x="1371600" y="2927450"/>
            <a:ext cx="6400800" cy="336525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
          <p:cNvSpPr txBox="1"/>
          <p:nvPr>
            <p:ph idx="1" type="body"/>
          </p:nvPr>
        </p:nvSpPr>
        <p:spPr>
          <a:xfrm>
            <a:off x="457200" y="423333"/>
            <a:ext cx="8229600" cy="6033087"/>
          </a:xfrm>
          <a:prstGeom prst="rect">
            <a:avLst/>
          </a:prstGeom>
          <a:solidFill>
            <a:srgbClr val="FFFFFF"/>
          </a:solidFill>
          <a:ln cap="flat" cmpd="sng" w="76200">
            <a:solidFill>
              <a:srgbClr val="5C5612"/>
            </a:solidFill>
            <a:prstDash val="solid"/>
            <a:round/>
            <a:headEnd len="sm" w="sm" type="none"/>
            <a:tailEnd len="sm" w="sm" type="none"/>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3200"/>
              <a:buNone/>
            </a:pPr>
            <a:r>
              <a:t/>
            </a:r>
            <a:endParaRPr/>
          </a:p>
          <a:p>
            <a:pPr indent="0" lvl="0" marL="0" rtl="0" algn="l">
              <a:lnSpc>
                <a:spcPct val="100000"/>
              </a:lnSpc>
              <a:spcBef>
                <a:spcPts val="400"/>
              </a:spcBef>
              <a:spcAft>
                <a:spcPts val="0"/>
              </a:spcAft>
              <a:buClr>
                <a:schemeClr val="dk1"/>
              </a:buClr>
              <a:buSzPts val="2000"/>
              <a:buNone/>
            </a:pPr>
            <a:r>
              <a:t/>
            </a:r>
            <a:endParaRPr sz="2000">
              <a:latin typeface="Helvetica Neue"/>
              <a:ea typeface="Helvetica Neue"/>
              <a:cs typeface="Helvetica Neue"/>
              <a:sym typeface="Helvetica Neue"/>
            </a:endParaRPr>
          </a:p>
          <a:p>
            <a:pPr indent="-342900" lvl="0" marL="342900" rtl="0" algn="l">
              <a:lnSpc>
                <a:spcPct val="100000"/>
              </a:lnSpc>
              <a:spcBef>
                <a:spcPts val="480"/>
              </a:spcBef>
              <a:spcAft>
                <a:spcPts val="0"/>
              </a:spcAft>
              <a:buClr>
                <a:schemeClr val="dk1"/>
              </a:buClr>
              <a:buSzPts val="2400"/>
              <a:buChar char="•"/>
            </a:pPr>
            <a:r>
              <a:rPr lang="en-US" sz="2400">
                <a:latin typeface="Helvetica Neue"/>
                <a:ea typeface="Helvetica Neue"/>
                <a:cs typeface="Helvetica Neue"/>
                <a:sym typeface="Helvetica Neue"/>
              </a:rPr>
              <a:t>Health and safety is a top priority of Celtic Harmony Camp</a:t>
            </a:r>
            <a:endParaRPr/>
          </a:p>
          <a:p>
            <a:pPr indent="-342900" lvl="0" marL="342900" rtl="0" algn="l">
              <a:lnSpc>
                <a:spcPct val="100000"/>
              </a:lnSpc>
              <a:spcBef>
                <a:spcPts val="480"/>
              </a:spcBef>
              <a:spcAft>
                <a:spcPts val="0"/>
              </a:spcAft>
              <a:buClr>
                <a:schemeClr val="dk1"/>
              </a:buClr>
              <a:buSzPts val="2400"/>
              <a:buChar char="•"/>
            </a:pPr>
            <a:r>
              <a:rPr lang="en-US" sz="2400">
                <a:latin typeface="Helvetica Neue"/>
                <a:ea typeface="Helvetica Neue"/>
                <a:cs typeface="Helvetica Neue"/>
                <a:sym typeface="Helvetica Neue"/>
              </a:rPr>
              <a:t>Celtic Harmony Camp are accredited by Adventure Activities Licensing Authority (AALA), Adventure mark and the Council for Learning Outside The Classroom Quality Badge</a:t>
            </a:r>
            <a:endParaRPr/>
          </a:p>
          <a:p>
            <a:pPr indent="-342900" lvl="0" marL="342900" rtl="0" algn="l">
              <a:lnSpc>
                <a:spcPct val="100000"/>
              </a:lnSpc>
              <a:spcBef>
                <a:spcPts val="480"/>
              </a:spcBef>
              <a:spcAft>
                <a:spcPts val="0"/>
              </a:spcAft>
              <a:buClr>
                <a:schemeClr val="dk1"/>
              </a:buClr>
              <a:buSzPts val="2400"/>
              <a:buChar char="•"/>
            </a:pPr>
            <a:r>
              <a:rPr lang="en-US" sz="2400">
                <a:latin typeface="Helvetica Neue"/>
                <a:ea typeface="Helvetica Neue"/>
                <a:cs typeface="Helvetica Neue"/>
                <a:sym typeface="Helvetica Neue"/>
              </a:rPr>
              <a:t>Risk assessments are the basis of all activities and programmes to ensure effective health and safety management</a:t>
            </a:r>
            <a:endParaRPr/>
          </a:p>
          <a:p>
            <a:pPr indent="-342900" lvl="0" marL="342900" rtl="0" algn="l">
              <a:lnSpc>
                <a:spcPct val="100000"/>
              </a:lnSpc>
              <a:spcBef>
                <a:spcPts val="480"/>
              </a:spcBef>
              <a:spcAft>
                <a:spcPts val="0"/>
              </a:spcAft>
              <a:buClr>
                <a:schemeClr val="dk1"/>
              </a:buClr>
              <a:buSzPts val="2400"/>
              <a:buChar char="•"/>
            </a:pPr>
            <a:r>
              <a:rPr b="1" lang="en-US" sz="2400">
                <a:latin typeface="Helvetica Neue"/>
                <a:ea typeface="Helvetica Neue"/>
                <a:cs typeface="Helvetica Neue"/>
                <a:sym typeface="Helvetica Neue"/>
              </a:rPr>
              <a:t>Celtic Harmony Camp is secured by fencing, with the gates locked at night. An education team member and first aider is on site overnight. All employees undergo enhanced DBS checks and regular reviews </a:t>
            </a:r>
            <a:endParaRPr b="1" sz="2400">
              <a:latin typeface="Helvetica Neue"/>
              <a:ea typeface="Helvetica Neue"/>
              <a:cs typeface="Helvetica Neue"/>
              <a:sym typeface="Helvetica Neue"/>
            </a:endParaRPr>
          </a:p>
        </p:txBody>
      </p:sp>
      <p:pic>
        <p:nvPicPr>
          <p:cNvPr descr="Screen Shot 2018-03-08 at 10.16.13 am.png" id="105" name="Google Shape;105;p2"/>
          <p:cNvPicPr preferRelativeResize="0"/>
          <p:nvPr/>
        </p:nvPicPr>
        <p:blipFill rotWithShape="1">
          <a:blip r:embed="rId3">
            <a:alphaModFix/>
          </a:blip>
          <a:srcRect b="0" l="0" r="0" t="0"/>
          <a:stretch/>
        </p:blipFill>
        <p:spPr>
          <a:xfrm>
            <a:off x="2165504" y="560939"/>
            <a:ext cx="5004709" cy="71890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3"/>
          <p:cNvSpPr txBox="1"/>
          <p:nvPr>
            <p:ph idx="1" type="body"/>
          </p:nvPr>
        </p:nvSpPr>
        <p:spPr>
          <a:xfrm>
            <a:off x="457200" y="423333"/>
            <a:ext cx="8229600" cy="2818631"/>
          </a:xfrm>
          <a:prstGeom prst="rect">
            <a:avLst/>
          </a:prstGeom>
          <a:solidFill>
            <a:srgbClr val="FFFFFF"/>
          </a:solidFill>
          <a:ln cap="flat" cmpd="sng" w="76200">
            <a:solidFill>
              <a:srgbClr val="5C5612"/>
            </a:solidFill>
            <a:prstDash val="solid"/>
            <a:round/>
            <a:headEnd len="sm" w="sm" type="none"/>
            <a:tailEnd len="sm" w="sm" type="none"/>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Clr>
                <a:schemeClr val="dk1"/>
              </a:buClr>
              <a:buSzPts val="3200"/>
              <a:buNone/>
            </a:pPr>
            <a:r>
              <a:t/>
            </a:r>
            <a:endParaRPr/>
          </a:p>
          <a:p>
            <a:pPr indent="0" lvl="0" marL="0" rtl="0" algn="l">
              <a:lnSpc>
                <a:spcPct val="100000"/>
              </a:lnSpc>
              <a:spcBef>
                <a:spcPts val="400"/>
              </a:spcBef>
              <a:spcAft>
                <a:spcPts val="0"/>
              </a:spcAft>
              <a:buClr>
                <a:schemeClr val="dk1"/>
              </a:buClr>
              <a:buSzPts val="2000"/>
              <a:buNone/>
            </a:pPr>
            <a:r>
              <a:t/>
            </a:r>
            <a:endParaRPr sz="2000">
              <a:latin typeface="Helvetica Neue"/>
              <a:ea typeface="Helvetica Neue"/>
              <a:cs typeface="Helvetica Neue"/>
              <a:sym typeface="Helvetica Neue"/>
            </a:endParaRPr>
          </a:p>
          <a:p>
            <a:pPr indent="0" lvl="0" marL="0" rtl="0" algn="l">
              <a:lnSpc>
                <a:spcPct val="100000"/>
              </a:lnSpc>
              <a:spcBef>
                <a:spcPts val="400"/>
              </a:spcBef>
              <a:spcAft>
                <a:spcPts val="0"/>
              </a:spcAft>
              <a:buClr>
                <a:schemeClr val="dk1"/>
              </a:buClr>
              <a:buSzPts val="2000"/>
              <a:buNone/>
            </a:pPr>
            <a:r>
              <a:t/>
            </a:r>
            <a:endParaRPr sz="2000">
              <a:latin typeface="Helvetica Neue"/>
              <a:ea typeface="Helvetica Neue"/>
              <a:cs typeface="Helvetica Neue"/>
              <a:sym typeface="Helvetica Neue"/>
            </a:endParaRPr>
          </a:p>
          <a:p>
            <a:pPr indent="0" lvl="0" marL="0" rtl="0" algn="l">
              <a:lnSpc>
                <a:spcPct val="100000"/>
              </a:lnSpc>
              <a:spcBef>
                <a:spcPts val="400"/>
              </a:spcBef>
              <a:spcAft>
                <a:spcPts val="0"/>
              </a:spcAft>
              <a:buClr>
                <a:schemeClr val="dk1"/>
              </a:buClr>
              <a:buSzPts val="2000"/>
              <a:buNone/>
            </a:pPr>
            <a:r>
              <a:t/>
            </a:r>
            <a:endParaRPr sz="2000">
              <a:latin typeface="Helvetica Neue"/>
              <a:ea typeface="Helvetica Neue"/>
              <a:cs typeface="Helvetica Neue"/>
              <a:sym typeface="Helvetica Neue"/>
            </a:endParaRPr>
          </a:p>
          <a:p>
            <a:pPr indent="0" lvl="0" marL="0" rtl="0" algn="ctr">
              <a:lnSpc>
                <a:spcPct val="100000"/>
              </a:lnSpc>
              <a:spcBef>
                <a:spcPts val="720"/>
              </a:spcBef>
              <a:spcAft>
                <a:spcPts val="0"/>
              </a:spcAft>
              <a:buClr>
                <a:schemeClr val="dk1"/>
              </a:buClr>
              <a:buSzPts val="3600"/>
              <a:buNone/>
            </a:pPr>
            <a:r>
              <a:rPr lang="en-US" sz="3600">
                <a:latin typeface="Helvetica Neue"/>
                <a:ea typeface="Helvetica Neue"/>
                <a:cs typeface="Helvetica Neue"/>
                <a:sym typeface="Helvetica Neue"/>
              </a:rPr>
              <a:t>Miss Cooper             Mrs Courchee</a:t>
            </a:r>
            <a:endParaRPr sz="3600">
              <a:latin typeface="Helvetica Neue"/>
              <a:ea typeface="Helvetica Neue"/>
              <a:cs typeface="Helvetica Neue"/>
              <a:sym typeface="Helvetica Neue"/>
            </a:endParaRPr>
          </a:p>
          <a:p>
            <a:pPr indent="0" lvl="0" marL="0" rtl="0" algn="ctr">
              <a:lnSpc>
                <a:spcPct val="100000"/>
              </a:lnSpc>
              <a:spcBef>
                <a:spcPts val="720"/>
              </a:spcBef>
              <a:spcAft>
                <a:spcPts val="0"/>
              </a:spcAft>
              <a:buClr>
                <a:schemeClr val="dk1"/>
              </a:buClr>
              <a:buSzPts val="3600"/>
              <a:buNone/>
            </a:pPr>
            <a:r>
              <a:rPr lang="en-US" sz="3600">
                <a:latin typeface="Helvetica Neue"/>
                <a:ea typeface="Helvetica Neue"/>
                <a:cs typeface="Helvetica Neue"/>
                <a:sym typeface="Helvetica Neue"/>
              </a:rPr>
              <a:t>                                 </a:t>
            </a:r>
            <a:endParaRPr sz="3600">
              <a:latin typeface="Helvetica Neue"/>
              <a:ea typeface="Helvetica Neue"/>
              <a:cs typeface="Helvetica Neue"/>
              <a:sym typeface="Helvetica Neue"/>
            </a:endParaRPr>
          </a:p>
        </p:txBody>
      </p:sp>
      <p:sp>
        <p:nvSpPr>
          <p:cNvPr id="111" name="Google Shape;111;p3"/>
          <p:cNvSpPr txBox="1"/>
          <p:nvPr/>
        </p:nvSpPr>
        <p:spPr>
          <a:xfrm>
            <a:off x="1898073" y="845127"/>
            <a:ext cx="5583382"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sng" cap="none" strike="noStrike">
                <a:solidFill>
                  <a:schemeClr val="dk1"/>
                </a:solidFill>
                <a:latin typeface="Century"/>
                <a:ea typeface="Century"/>
                <a:cs typeface="Century"/>
                <a:sym typeface="Century"/>
              </a:rPr>
              <a:t>Adults</a:t>
            </a:r>
            <a:r>
              <a:rPr b="0" i="0" lang="en-US" sz="1800" u="none" cap="none" strike="noStrike">
                <a:solidFill>
                  <a:schemeClr val="dk1"/>
                </a:solidFill>
                <a:latin typeface="Century"/>
                <a:ea typeface="Century"/>
                <a:cs typeface="Century"/>
                <a:sym typeface="Century"/>
              </a:rPr>
              <a:t> </a:t>
            </a:r>
            <a:endParaRPr b="0" i="0" sz="1800" u="none" cap="none" strike="noStrike">
              <a:solidFill>
                <a:schemeClr val="dk1"/>
              </a:solidFill>
              <a:latin typeface="Century"/>
              <a:ea typeface="Century"/>
              <a:cs typeface="Century"/>
              <a:sym typeface="Century"/>
            </a:endParaRPr>
          </a:p>
        </p:txBody>
      </p:sp>
      <p:sp>
        <p:nvSpPr>
          <p:cNvPr id="112" name="Google Shape;112;p3"/>
          <p:cNvSpPr txBox="1"/>
          <p:nvPr/>
        </p:nvSpPr>
        <p:spPr>
          <a:xfrm>
            <a:off x="457200" y="3394364"/>
            <a:ext cx="8229600" cy="2818631"/>
          </a:xfrm>
          <a:prstGeom prst="rect">
            <a:avLst/>
          </a:prstGeom>
          <a:solidFill>
            <a:srgbClr val="FFFFFF"/>
          </a:solidFill>
          <a:ln cap="flat" cmpd="sng" w="76200">
            <a:solidFill>
              <a:srgbClr val="5C5612"/>
            </a:solidFill>
            <a:prstDash val="solid"/>
            <a:round/>
            <a:headEnd len="sm" w="sm" type="none"/>
            <a:tailEnd len="sm" w="sm" type="none"/>
          </a:ln>
        </p:spPr>
        <p:txBody>
          <a:bodyPr anchorCtr="0" anchor="t" bIns="45700" lIns="91425" spcFirstLastPara="1" rIns="91425" wrap="square" tIns="45700">
            <a:normAutofit lnSpcReduction="20000"/>
          </a:bodyPr>
          <a:lstStyle/>
          <a:p>
            <a:pPr indent="0" lvl="0" marL="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666"/>
              </a:spcBef>
              <a:spcAft>
                <a:spcPts val="0"/>
              </a:spcAft>
              <a:buClr>
                <a:schemeClr val="dk1"/>
              </a:buClr>
              <a:buSzPts val="3600"/>
              <a:buFont typeface="Arial"/>
              <a:buNone/>
            </a:pPr>
            <a:r>
              <a:rPr b="0" i="0" lang="en-US" sz="3600" u="none" cap="none" strike="noStrike">
                <a:solidFill>
                  <a:schemeClr val="dk1"/>
                </a:solidFill>
                <a:latin typeface="Helvetica Neue"/>
                <a:ea typeface="Helvetica Neue"/>
                <a:cs typeface="Helvetica Neue"/>
                <a:sym typeface="Helvetica Neue"/>
              </a:rPr>
              <a:t>    Mrs Hopping         M</a:t>
            </a:r>
            <a:r>
              <a:rPr lang="en-US" sz="3600">
                <a:solidFill>
                  <a:schemeClr val="dk1"/>
                </a:solidFill>
                <a:latin typeface="Helvetica Neue"/>
                <a:ea typeface="Helvetica Neue"/>
                <a:cs typeface="Helvetica Neue"/>
                <a:sym typeface="Helvetica Neue"/>
              </a:rPr>
              <a:t>iss K</a:t>
            </a:r>
            <a:endParaRPr b="0" i="0" sz="36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666"/>
              </a:spcBef>
              <a:spcAft>
                <a:spcPts val="0"/>
              </a:spcAft>
              <a:buClr>
                <a:schemeClr val="dk1"/>
              </a:buClr>
              <a:buSzPts val="3600"/>
              <a:buFont typeface="Arial"/>
              <a:buNone/>
            </a:pPr>
            <a:r>
              <a:rPr b="0" i="0" lang="en-US" sz="3600" u="none" cap="none" strike="noStrike">
                <a:solidFill>
                  <a:schemeClr val="dk1"/>
                </a:solidFill>
                <a:latin typeface="Helvetica Neue"/>
                <a:ea typeface="Helvetica Neue"/>
                <a:cs typeface="Helvetica Neue"/>
                <a:sym typeface="Helvetica Neue"/>
              </a:rPr>
              <a:t>      (first aid)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66"/>
              </a:spcBef>
              <a:spcAft>
                <a:spcPts val="0"/>
              </a:spcAft>
              <a:buClr>
                <a:schemeClr val="dk1"/>
              </a:buClr>
              <a:buSzPts val="3600"/>
              <a:buFont typeface="Arial"/>
              <a:buNone/>
            </a:pPr>
            <a:r>
              <a:t/>
            </a:r>
            <a:endParaRPr b="0" i="0" sz="3600" u="none" cap="none" strike="noStrike">
              <a:solidFill>
                <a:schemeClr val="dk1"/>
              </a:solidFill>
              <a:latin typeface="Helvetica Neue"/>
              <a:ea typeface="Helvetica Neue"/>
              <a:cs typeface="Helvetica Neue"/>
              <a:sym typeface="Helvetica Neue"/>
            </a:endParaRPr>
          </a:p>
          <a:p>
            <a:pPr indent="0" lvl="0" marL="0" marR="0" rtl="0" algn="ctr">
              <a:lnSpc>
                <a:spcPct val="100000"/>
              </a:lnSpc>
              <a:spcBef>
                <a:spcPts val="666"/>
              </a:spcBef>
              <a:spcAft>
                <a:spcPts val="0"/>
              </a:spcAft>
              <a:buClr>
                <a:schemeClr val="dk1"/>
              </a:buClr>
              <a:buSzPts val="3600"/>
              <a:buFont typeface="Arial"/>
              <a:buNone/>
            </a:pPr>
            <a:r>
              <a:rPr b="0" i="0" lang="en-US" sz="3600" u="none" cap="none" strike="noStrike">
                <a:solidFill>
                  <a:schemeClr val="dk1"/>
                </a:solidFill>
                <a:latin typeface="Helvetica Neue"/>
                <a:ea typeface="Helvetica Neue"/>
                <a:cs typeface="Helvetica Neue"/>
                <a:sym typeface="Helvetica Neue"/>
              </a:rPr>
              <a:t> </a:t>
            </a:r>
            <a:endParaRPr b="0" i="0" sz="36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5"/>
          <p:cNvSpPr txBox="1"/>
          <p:nvPr>
            <p:ph idx="1" type="body"/>
          </p:nvPr>
        </p:nvSpPr>
        <p:spPr>
          <a:xfrm>
            <a:off x="457200" y="427045"/>
            <a:ext cx="8229600" cy="6029375"/>
          </a:xfrm>
          <a:prstGeom prst="rect">
            <a:avLst/>
          </a:prstGeom>
          <a:solidFill>
            <a:srgbClr val="FFFFFF"/>
          </a:solidFill>
          <a:ln cap="flat" cmpd="sng" w="76200">
            <a:solidFill>
              <a:srgbClr val="5C5612"/>
            </a:solidFill>
            <a:prstDash val="solid"/>
            <a:round/>
            <a:headEnd len="sm" w="sm" type="none"/>
            <a:tailEnd len="sm" w="sm" type="none"/>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2800"/>
              <a:buNone/>
            </a:pPr>
            <a:r>
              <a:rPr b="1" lang="en-US" sz="2800">
                <a:latin typeface="Helvetica Neue"/>
                <a:ea typeface="Helvetica Neue"/>
                <a:cs typeface="Helvetica Neue"/>
                <a:sym typeface="Helvetica Neue"/>
              </a:rPr>
              <a:t>Departing School - </a:t>
            </a:r>
            <a:r>
              <a:rPr b="1" lang="en-US" sz="2800">
                <a:latin typeface="Helvetica Neue"/>
                <a:ea typeface="Helvetica Neue"/>
                <a:cs typeface="Helvetica Neue"/>
                <a:sym typeface="Helvetica Neue"/>
              </a:rPr>
              <a:t>Thursday</a:t>
            </a:r>
            <a:r>
              <a:rPr b="1" lang="en-US" sz="2800">
                <a:latin typeface="Helvetica Neue"/>
                <a:ea typeface="Helvetica Neue"/>
                <a:cs typeface="Helvetica Neue"/>
                <a:sym typeface="Helvetica Neue"/>
              </a:rPr>
              <a:t> 9th July</a:t>
            </a:r>
            <a:endParaRPr b="1" sz="2800">
              <a:latin typeface="Helvetica Neue"/>
              <a:ea typeface="Helvetica Neue"/>
              <a:cs typeface="Helvetica Neue"/>
              <a:sym typeface="Helvetica Neue"/>
            </a:endParaRPr>
          </a:p>
        </p:txBody>
      </p:sp>
      <p:sp>
        <p:nvSpPr>
          <p:cNvPr id="118" name="Google Shape;118;p5"/>
          <p:cNvSpPr txBox="1"/>
          <p:nvPr/>
        </p:nvSpPr>
        <p:spPr>
          <a:xfrm>
            <a:off x="457200" y="1054305"/>
            <a:ext cx="8035500" cy="6864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Helvetica Neue"/>
                <a:ea typeface="Helvetica Neue"/>
                <a:cs typeface="Helvetica Neue"/>
                <a:sym typeface="Helvetica Neue"/>
              </a:rPr>
              <a:t>Coaches have been booked for a 9.30am departure from school. Please bring the children (and their luggage) into the hall at normal time.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Helvetica Neue"/>
                <a:ea typeface="Helvetica Neue"/>
                <a:cs typeface="Helvetica Neue"/>
                <a:sym typeface="Helvetica Neue"/>
              </a:rPr>
              <a:t>If you would like to wave your child off, meet us at the hairdressers at 9.30am.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Helvetica Neue"/>
                <a:ea typeface="Helvetica Neue"/>
                <a:cs typeface="Helvetica Neue"/>
                <a:sym typeface="Helvetica Neue"/>
              </a:rPr>
              <a:t>There will be the following stations set up:</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FF0000"/>
                </a:solidFill>
                <a:latin typeface="Helvetica Neue"/>
                <a:ea typeface="Helvetica Neue"/>
                <a:cs typeface="Helvetica Neue"/>
                <a:sym typeface="Helvetica Neue"/>
              </a:rPr>
              <a:t>Medical – Mrs Hopping</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2000"/>
              <a:buFont typeface="Arial"/>
              <a:buChar char="•"/>
            </a:pPr>
            <a:r>
              <a:rPr b="1" i="0" lang="en-US" sz="2000" u="none" cap="none" strike="noStrike">
                <a:solidFill>
                  <a:schemeClr val="dk1"/>
                </a:solidFill>
                <a:latin typeface="Helvetica Neue"/>
                <a:ea typeface="Helvetica Neue"/>
                <a:cs typeface="Helvetica Neue"/>
                <a:sym typeface="Helvetica Neue"/>
              </a:rPr>
              <a:t>Permission letter with dosage and clearly labelled.</a:t>
            </a:r>
            <a:br>
              <a:rPr b="1" i="0" lang="en-US" sz="2000" u="none" cap="none" strike="noStrike">
                <a:solidFill>
                  <a:schemeClr val="dk1"/>
                </a:solidFill>
                <a:latin typeface="Helvetica Neue"/>
                <a:ea typeface="Helvetica Neue"/>
                <a:cs typeface="Helvetica Neue"/>
                <a:sym typeface="Helvetica Neue"/>
              </a:rPr>
            </a:br>
            <a:endParaRPr b="1" i="0" sz="20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FF0000"/>
                </a:solidFill>
                <a:latin typeface="Helvetica Neue"/>
                <a:ea typeface="Helvetica Neue"/>
                <a:cs typeface="Helvetica Neue"/>
                <a:sym typeface="Helvetica Neue"/>
              </a:rPr>
              <a:t>Letters – M</a:t>
            </a:r>
            <a:r>
              <a:rPr b="1" lang="en-US" sz="2000">
                <a:solidFill>
                  <a:srgbClr val="FF0000"/>
                </a:solidFill>
                <a:latin typeface="Helvetica Neue"/>
                <a:ea typeface="Helvetica Neue"/>
                <a:cs typeface="Helvetica Neue"/>
                <a:sym typeface="Helvetica Neue"/>
              </a:rPr>
              <a:t>iss</a:t>
            </a:r>
            <a:r>
              <a:rPr b="1" i="0" lang="en-US" sz="2000" u="none" cap="none" strike="noStrike">
                <a:solidFill>
                  <a:srgbClr val="FF0000"/>
                </a:solidFill>
                <a:latin typeface="Helvetica Neue"/>
                <a:ea typeface="Helvetica Neue"/>
                <a:cs typeface="Helvetica Neue"/>
                <a:sym typeface="Helvetica Neue"/>
              </a:rPr>
              <a:t> </a:t>
            </a:r>
            <a:r>
              <a:rPr b="1" lang="en-US" sz="2000">
                <a:solidFill>
                  <a:srgbClr val="FF0000"/>
                </a:solidFill>
                <a:latin typeface="Helvetica Neue"/>
                <a:ea typeface="Helvetica Neue"/>
                <a:cs typeface="Helvetica Neue"/>
                <a:sym typeface="Helvetica Neue"/>
              </a:rPr>
              <a:t>K</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2000"/>
              <a:buFont typeface="Arial"/>
              <a:buChar char="•"/>
            </a:pPr>
            <a:r>
              <a:rPr b="1" i="0" lang="en-US" sz="2000" u="none" cap="none" strike="noStrike">
                <a:solidFill>
                  <a:schemeClr val="dk1"/>
                </a:solidFill>
                <a:latin typeface="Helvetica Neue"/>
                <a:ea typeface="Helvetica Neue"/>
                <a:cs typeface="Helvetica Neue"/>
                <a:sym typeface="Helvetica Neue"/>
              </a:rPr>
              <a:t>Children will read these on Wednesday night.</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2000"/>
              <a:buFont typeface="Arial"/>
              <a:buChar char="•"/>
            </a:pPr>
            <a:r>
              <a:rPr b="1" i="0" lang="en-US" sz="2000" u="none" cap="none" strike="noStrike">
                <a:solidFill>
                  <a:schemeClr val="dk1"/>
                </a:solidFill>
                <a:latin typeface="Helvetica Neue"/>
                <a:ea typeface="Helvetica Neue"/>
                <a:cs typeface="Helvetica Neue"/>
                <a:sym typeface="Helvetica Neue"/>
              </a:rPr>
              <a:t>Named envelope </a:t>
            </a:r>
            <a:br>
              <a:rPr b="1" i="0" lang="en-US" sz="2000" u="none" cap="none" strike="noStrike">
                <a:solidFill>
                  <a:schemeClr val="dk1"/>
                </a:solidFill>
                <a:latin typeface="Helvetica Neue"/>
                <a:ea typeface="Helvetica Neue"/>
                <a:cs typeface="Helvetica Neue"/>
                <a:sym typeface="Helvetica Neue"/>
              </a:rPr>
            </a:br>
            <a:endParaRPr b="1" i="0" sz="20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FF0000"/>
                </a:solidFill>
                <a:latin typeface="Helvetica Neue"/>
                <a:ea typeface="Helvetica Neue"/>
                <a:cs typeface="Helvetica Neue"/>
                <a:sym typeface="Helvetica Neue"/>
              </a:rPr>
              <a:t>Money – Miss Cooper</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2000"/>
              <a:buFont typeface="Arial"/>
              <a:buChar char="•"/>
            </a:pPr>
            <a:r>
              <a:rPr b="1" i="0" lang="en-US" sz="2000" u="none" cap="none" strike="noStrike">
                <a:solidFill>
                  <a:schemeClr val="dk1"/>
                </a:solidFill>
                <a:latin typeface="Helvetica Neue"/>
                <a:ea typeface="Helvetica Neue"/>
                <a:cs typeface="Helvetica Neue"/>
                <a:sym typeface="Helvetica Neue"/>
              </a:rPr>
              <a:t>No more than £5</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2000"/>
              <a:buFont typeface="Arial"/>
              <a:buChar char="•"/>
            </a:pPr>
            <a:r>
              <a:rPr b="1" i="0" lang="en-US" sz="2000" u="none" cap="none" strike="noStrike">
                <a:solidFill>
                  <a:schemeClr val="dk1"/>
                </a:solidFill>
                <a:latin typeface="Helvetica Neue"/>
                <a:ea typeface="Helvetica Neue"/>
                <a:cs typeface="Helvetica Neue"/>
                <a:sym typeface="Helvetica Neue"/>
              </a:rPr>
              <a:t>Named envelope and amount</a:t>
            </a:r>
            <a:br>
              <a:rPr b="1" i="0" lang="en-US" sz="2000" u="none" cap="none" strike="noStrike">
                <a:solidFill>
                  <a:schemeClr val="dk1"/>
                </a:solidFill>
                <a:latin typeface="Helvetica Neue"/>
                <a:ea typeface="Helvetica Neue"/>
                <a:cs typeface="Helvetica Neue"/>
                <a:sym typeface="Helvetica Neue"/>
              </a:rPr>
            </a:br>
            <a:endParaRPr b="1" i="0" sz="20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g1351fe33eb0_0_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800"/>
              <a:buNone/>
            </a:pPr>
            <a:r>
              <a:t/>
            </a:r>
            <a:endParaRPr/>
          </a:p>
        </p:txBody>
      </p:sp>
      <p:sp>
        <p:nvSpPr>
          <p:cNvPr id="124" name="Google Shape;124;g1351fe33eb0_0_0"/>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800"/>
              <a:buNone/>
            </a:pPr>
            <a:r>
              <a:t/>
            </a:r>
            <a:endParaRPr/>
          </a:p>
        </p:txBody>
      </p:sp>
      <p:pic>
        <p:nvPicPr>
          <p:cNvPr id="125" name="Google Shape;125;g1351fe33eb0_0_0"/>
          <p:cNvPicPr preferRelativeResize="0"/>
          <p:nvPr/>
        </p:nvPicPr>
        <p:blipFill rotWithShape="1">
          <a:blip r:embed="rId3">
            <a:alphaModFix/>
          </a:blip>
          <a:srcRect b="32405" l="0" r="0" t="0"/>
          <a:stretch/>
        </p:blipFill>
        <p:spPr>
          <a:xfrm>
            <a:off x="152400" y="423875"/>
            <a:ext cx="8839200" cy="5906800"/>
          </a:xfrm>
          <a:prstGeom prst="rect">
            <a:avLst/>
          </a:prstGeom>
          <a:noFill/>
          <a:ln>
            <a:noFill/>
          </a:ln>
        </p:spPr>
      </p:pic>
      <p:sp>
        <p:nvSpPr>
          <p:cNvPr id="126" name="Google Shape;126;g1351fe33eb0_0_0"/>
          <p:cNvSpPr txBox="1"/>
          <p:nvPr/>
        </p:nvSpPr>
        <p:spPr>
          <a:xfrm>
            <a:off x="7083050" y="2841900"/>
            <a:ext cx="1785900" cy="587100"/>
          </a:xfrm>
          <a:prstGeom prst="rect">
            <a:avLst/>
          </a:prstGeom>
          <a:solidFill>
            <a:schemeClr val="lt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0" lang="en-US" sz="2500" u="none" cap="none" strike="noStrike">
                <a:solidFill>
                  <a:schemeClr val="dk1"/>
                </a:solidFill>
                <a:latin typeface="Calibri"/>
                <a:ea typeface="Calibri"/>
                <a:cs typeface="Calibri"/>
                <a:sym typeface="Calibri"/>
              </a:rPr>
              <a:t>T</a:t>
            </a:r>
            <a:r>
              <a:rPr lang="en-US" sz="2500">
                <a:solidFill>
                  <a:schemeClr val="dk1"/>
                </a:solidFill>
                <a:latin typeface="Calibri"/>
                <a:ea typeface="Calibri"/>
                <a:cs typeface="Calibri"/>
                <a:sym typeface="Calibri"/>
              </a:rPr>
              <a:t>hursday </a:t>
            </a:r>
            <a:endParaRPr b="0" i="0" sz="25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6"/>
          <p:cNvSpPr txBox="1"/>
          <p:nvPr>
            <p:ph idx="1" type="body"/>
          </p:nvPr>
        </p:nvSpPr>
        <p:spPr>
          <a:xfrm>
            <a:off x="457200" y="427045"/>
            <a:ext cx="8229600" cy="6029375"/>
          </a:xfrm>
          <a:prstGeom prst="rect">
            <a:avLst/>
          </a:prstGeom>
          <a:solidFill>
            <a:srgbClr val="FFFFFF"/>
          </a:solidFill>
          <a:ln cap="flat" cmpd="sng" w="76200">
            <a:solidFill>
              <a:srgbClr val="5C5612"/>
            </a:solidFill>
            <a:prstDash val="solid"/>
            <a:round/>
            <a:headEnd len="sm" w="sm" type="none"/>
            <a:tailEnd len="sm" w="sm" type="none"/>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3200"/>
              <a:buNone/>
            </a:pPr>
            <a:r>
              <a:t/>
            </a:r>
            <a:endParaRPr/>
          </a:p>
          <a:p>
            <a:pPr indent="0" lvl="0" marL="0" rtl="0" algn="l">
              <a:lnSpc>
                <a:spcPct val="100000"/>
              </a:lnSpc>
              <a:spcBef>
                <a:spcPts val="560"/>
              </a:spcBef>
              <a:spcAft>
                <a:spcPts val="0"/>
              </a:spcAft>
              <a:buClr>
                <a:schemeClr val="dk1"/>
              </a:buClr>
              <a:buSzPts val="2800"/>
              <a:buNone/>
            </a:pPr>
            <a:r>
              <a:t/>
            </a:r>
            <a:endParaRPr b="1" sz="2800">
              <a:latin typeface="Helvetica Neue"/>
              <a:ea typeface="Helvetica Neue"/>
              <a:cs typeface="Helvetica Neue"/>
              <a:sym typeface="Helvetica Neue"/>
            </a:endParaRPr>
          </a:p>
          <a:p>
            <a:pPr indent="0" lvl="0" marL="0" rtl="0" algn="l">
              <a:lnSpc>
                <a:spcPct val="100000"/>
              </a:lnSpc>
              <a:spcBef>
                <a:spcPts val="560"/>
              </a:spcBef>
              <a:spcAft>
                <a:spcPts val="0"/>
              </a:spcAft>
              <a:buClr>
                <a:schemeClr val="dk1"/>
              </a:buClr>
              <a:buSzPts val="2800"/>
              <a:buNone/>
            </a:pPr>
            <a:r>
              <a:rPr b="1" lang="en-US" sz="2800">
                <a:latin typeface="Helvetica Neue"/>
                <a:ea typeface="Helvetica Neue"/>
                <a:cs typeface="Helvetica Neue"/>
                <a:sym typeface="Helvetica Neue"/>
              </a:rPr>
              <a:t>Day 1 Stone Age – Thursday 9th July</a:t>
            </a:r>
            <a:endParaRPr b="1" sz="2800">
              <a:latin typeface="Helvetica Neue"/>
              <a:ea typeface="Helvetica Neue"/>
              <a:cs typeface="Helvetica Neue"/>
              <a:sym typeface="Helvetica Neue"/>
            </a:endParaRPr>
          </a:p>
        </p:txBody>
      </p:sp>
      <p:pic>
        <p:nvPicPr>
          <p:cNvPr descr="Screen Shot 2018-03-08 at 10.14.50 am.png" id="132" name="Google Shape;132;p6"/>
          <p:cNvPicPr preferRelativeResize="0"/>
          <p:nvPr/>
        </p:nvPicPr>
        <p:blipFill rotWithShape="1">
          <a:blip r:embed="rId3">
            <a:alphaModFix/>
          </a:blip>
          <a:srcRect b="0" l="0" r="0" t="0"/>
          <a:stretch/>
        </p:blipFill>
        <p:spPr>
          <a:xfrm>
            <a:off x="904578" y="698153"/>
            <a:ext cx="7426216" cy="634441"/>
          </a:xfrm>
          <a:prstGeom prst="rect">
            <a:avLst/>
          </a:prstGeom>
          <a:noFill/>
          <a:ln>
            <a:noFill/>
          </a:ln>
        </p:spPr>
      </p:pic>
      <p:sp>
        <p:nvSpPr>
          <p:cNvPr id="133" name="Google Shape;133;p6"/>
          <p:cNvSpPr txBox="1"/>
          <p:nvPr/>
        </p:nvSpPr>
        <p:spPr>
          <a:xfrm>
            <a:off x="554250" y="2362032"/>
            <a:ext cx="8035500" cy="4094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Helvetica Neue"/>
                <a:ea typeface="Helvetica Neue"/>
                <a:cs typeface="Helvetica Neue"/>
                <a:sym typeface="Helvetica Neue"/>
              </a:rPr>
              <a:t>Day Activities - subject to change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Helvetica Neue"/>
                <a:ea typeface="Helvetica Neue"/>
                <a:cs typeface="Helvetica Neue"/>
                <a:sym typeface="Helvetica Neue"/>
              </a:rPr>
              <a:t>10:15am arrival and brief on health and safety </a:t>
            </a:r>
            <a:endParaRPr b="0" i="0" sz="1400" u="none" cap="none" strike="noStrike">
              <a:solidFill>
                <a:srgbClr val="000000"/>
              </a:solidFill>
              <a:latin typeface="Arial"/>
              <a:ea typeface="Arial"/>
              <a:cs typeface="Arial"/>
              <a:sym typeface="Arial"/>
            </a:endParaRPr>
          </a:p>
          <a:p>
            <a:pPr indent="-182562" lvl="0" marL="182562"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Helvetica Neue"/>
                <a:ea typeface="Helvetica Neue"/>
                <a:cs typeface="Helvetica Neue"/>
                <a:sym typeface="Helvetica Neue"/>
              </a:rPr>
              <a:t>Prehistory Palisade Performance and Friction Fire Lighting Display</a:t>
            </a:r>
            <a:endParaRPr b="0" i="0" sz="1400" u="none" cap="none" strike="noStrike">
              <a:solidFill>
                <a:srgbClr val="000000"/>
              </a:solidFill>
              <a:latin typeface="Arial"/>
              <a:ea typeface="Arial"/>
              <a:cs typeface="Arial"/>
              <a:sym typeface="Arial"/>
            </a:endParaRPr>
          </a:p>
          <a:p>
            <a:pPr indent="-182562" lvl="0" marL="182562"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Helvetica Neue"/>
                <a:ea typeface="Helvetica Neue"/>
                <a:cs typeface="Helvetica Neue"/>
                <a:sym typeface="Helvetica Neue"/>
              </a:rPr>
              <a:t>Den building</a:t>
            </a:r>
            <a:endParaRPr b="0" i="0" sz="1400" u="none" cap="none" strike="noStrike">
              <a:solidFill>
                <a:srgbClr val="000000"/>
              </a:solidFill>
              <a:latin typeface="Arial"/>
              <a:ea typeface="Arial"/>
              <a:cs typeface="Arial"/>
              <a:sym typeface="Arial"/>
            </a:endParaRPr>
          </a:p>
          <a:p>
            <a:pPr indent="-182562" lvl="0" marL="182562"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Helvetica Neue"/>
                <a:ea typeface="Helvetica Neue"/>
                <a:cs typeface="Helvetica Neue"/>
                <a:sym typeface="Helvetica Neue"/>
              </a:rPr>
              <a:t>Flint and Hunting</a:t>
            </a:r>
            <a:endParaRPr b="0" i="0" sz="1400" u="none" cap="none" strike="noStrike">
              <a:solidFill>
                <a:srgbClr val="000000"/>
              </a:solidFill>
              <a:latin typeface="Arial"/>
              <a:ea typeface="Arial"/>
              <a:cs typeface="Arial"/>
              <a:sym typeface="Arial"/>
            </a:endParaRPr>
          </a:p>
          <a:p>
            <a:pPr indent="-182562" lvl="0" marL="182562"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Helvetica Neue"/>
                <a:ea typeface="Helvetica Neue"/>
                <a:cs typeface="Helvetica Neue"/>
                <a:sym typeface="Helvetica Neue"/>
              </a:rPr>
              <a:t>Gathering and Cooking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Helvetica Neue"/>
                <a:ea typeface="Helvetica Neue"/>
                <a:cs typeface="Helvetica Neue"/>
                <a:sym typeface="Helvetica Neue"/>
              </a:rPr>
              <a:t>Evening Activities</a:t>
            </a:r>
            <a:endParaRPr b="0" i="0" sz="1400" u="none" cap="none" strike="noStrike">
              <a:solidFill>
                <a:srgbClr val="000000"/>
              </a:solidFill>
              <a:latin typeface="Arial"/>
              <a:ea typeface="Arial"/>
              <a:cs typeface="Arial"/>
              <a:sym typeface="Arial"/>
            </a:endParaRPr>
          </a:p>
          <a:p>
            <a:pPr indent="-182563" lvl="0" marL="182563"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Helvetica Neue"/>
                <a:ea typeface="Helvetica Neue"/>
                <a:cs typeface="Helvetica Neue"/>
                <a:sym typeface="Helvetica Neue"/>
              </a:rPr>
              <a:t>BBQ Dinner</a:t>
            </a:r>
            <a:endParaRPr b="0" i="0" sz="1400" u="none" cap="none" strike="noStrike">
              <a:solidFill>
                <a:srgbClr val="000000"/>
              </a:solidFill>
              <a:latin typeface="Arial"/>
              <a:ea typeface="Arial"/>
              <a:cs typeface="Arial"/>
              <a:sym typeface="Arial"/>
            </a:endParaRPr>
          </a:p>
          <a:p>
            <a:pPr indent="-182563" lvl="0" marL="182563"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Helvetica Neue"/>
                <a:ea typeface="Helvetica Neue"/>
                <a:cs typeface="Helvetica Neue"/>
                <a:sym typeface="Helvetica Neue"/>
              </a:rPr>
              <a:t>Celtic Crafts</a:t>
            </a:r>
            <a:endParaRPr b="0" i="0" sz="1400" u="none" cap="none" strike="noStrike">
              <a:solidFill>
                <a:srgbClr val="000000"/>
              </a:solidFill>
              <a:latin typeface="Arial"/>
              <a:ea typeface="Arial"/>
              <a:cs typeface="Arial"/>
              <a:sym typeface="Arial"/>
            </a:endParaRPr>
          </a:p>
          <a:p>
            <a:pPr indent="-182563" lvl="0" marL="182563"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Helvetica Neue"/>
                <a:ea typeface="Helvetica Neue"/>
                <a:cs typeface="Helvetica Neue"/>
                <a:sym typeface="Helvetica Neue"/>
              </a:rPr>
              <a:t>Bat Walk and Marshmallow Roasting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Helvetica Neue"/>
                <a:ea typeface="Helvetica Neue"/>
                <a:cs typeface="Helvetica Neue"/>
                <a:sym typeface="Helvetica Neue"/>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7"/>
          <p:cNvSpPr txBox="1"/>
          <p:nvPr>
            <p:ph idx="1" type="body"/>
          </p:nvPr>
        </p:nvSpPr>
        <p:spPr>
          <a:xfrm>
            <a:off x="457200" y="427045"/>
            <a:ext cx="8229600" cy="6029375"/>
          </a:xfrm>
          <a:prstGeom prst="rect">
            <a:avLst/>
          </a:prstGeom>
          <a:solidFill>
            <a:srgbClr val="FFFFFF"/>
          </a:solidFill>
          <a:ln cap="flat" cmpd="sng" w="76200">
            <a:solidFill>
              <a:srgbClr val="5C5612"/>
            </a:solidFill>
            <a:prstDash val="solid"/>
            <a:round/>
            <a:headEnd len="sm" w="sm" type="none"/>
            <a:tailEnd len="sm" w="sm" type="none"/>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3200"/>
              <a:buNone/>
            </a:pPr>
            <a:r>
              <a:t/>
            </a:r>
            <a:endParaRPr/>
          </a:p>
          <a:p>
            <a:pPr indent="0" lvl="0" marL="0" rtl="0" algn="l">
              <a:lnSpc>
                <a:spcPct val="100000"/>
              </a:lnSpc>
              <a:spcBef>
                <a:spcPts val="400"/>
              </a:spcBef>
              <a:spcAft>
                <a:spcPts val="0"/>
              </a:spcAft>
              <a:buClr>
                <a:schemeClr val="dk1"/>
              </a:buClr>
              <a:buSzPts val="2000"/>
              <a:buNone/>
            </a:pPr>
            <a:r>
              <a:t/>
            </a:r>
            <a:endParaRPr sz="2000">
              <a:latin typeface="Helvetica Neue"/>
              <a:ea typeface="Helvetica Neue"/>
              <a:cs typeface="Helvetica Neue"/>
              <a:sym typeface="Helvetica Neue"/>
            </a:endParaRPr>
          </a:p>
          <a:p>
            <a:pPr indent="0" lvl="0" marL="0" rtl="0" algn="l">
              <a:lnSpc>
                <a:spcPct val="100000"/>
              </a:lnSpc>
              <a:spcBef>
                <a:spcPts val="560"/>
              </a:spcBef>
              <a:spcAft>
                <a:spcPts val="0"/>
              </a:spcAft>
              <a:buClr>
                <a:schemeClr val="dk1"/>
              </a:buClr>
              <a:buSzPts val="2800"/>
              <a:buNone/>
            </a:pPr>
            <a:r>
              <a:rPr b="1" lang="en-US" sz="2800">
                <a:latin typeface="Helvetica Neue"/>
                <a:ea typeface="Helvetica Neue"/>
                <a:cs typeface="Helvetica Neue"/>
                <a:sym typeface="Helvetica Neue"/>
              </a:rPr>
              <a:t>Day 2 Iron Age Warrior</a:t>
            </a:r>
            <a:endParaRPr b="1" sz="2800">
              <a:latin typeface="Helvetica Neue"/>
              <a:ea typeface="Helvetica Neue"/>
              <a:cs typeface="Helvetica Neue"/>
              <a:sym typeface="Helvetica Neue"/>
            </a:endParaRPr>
          </a:p>
        </p:txBody>
      </p:sp>
      <p:pic>
        <p:nvPicPr>
          <p:cNvPr descr="Screen Shot 2018-03-08 at 10.14.50 am.png" id="139" name="Google Shape;139;p7"/>
          <p:cNvPicPr preferRelativeResize="0"/>
          <p:nvPr/>
        </p:nvPicPr>
        <p:blipFill rotWithShape="1">
          <a:blip r:embed="rId3">
            <a:alphaModFix/>
          </a:blip>
          <a:srcRect b="0" l="0" r="0" t="0"/>
          <a:stretch/>
        </p:blipFill>
        <p:spPr>
          <a:xfrm>
            <a:off x="904578" y="698153"/>
            <a:ext cx="7426216" cy="634441"/>
          </a:xfrm>
          <a:prstGeom prst="rect">
            <a:avLst/>
          </a:prstGeom>
          <a:noFill/>
          <a:ln>
            <a:noFill/>
          </a:ln>
        </p:spPr>
      </p:pic>
      <p:sp>
        <p:nvSpPr>
          <p:cNvPr id="140" name="Google Shape;140;p7"/>
          <p:cNvSpPr txBox="1"/>
          <p:nvPr/>
        </p:nvSpPr>
        <p:spPr>
          <a:xfrm>
            <a:off x="457199" y="2038814"/>
            <a:ext cx="7453800" cy="3478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Helvetica Neue"/>
                <a:ea typeface="Helvetica Neue"/>
                <a:cs typeface="Helvetica Neue"/>
                <a:sym typeface="Helvetica Neue"/>
              </a:rPr>
              <a:t>Day Activities </a:t>
            </a:r>
            <a:endParaRPr b="0" i="0" sz="1400" u="none" cap="none" strike="noStrike">
              <a:solidFill>
                <a:srgbClr val="000000"/>
              </a:solidFill>
              <a:latin typeface="Arial"/>
              <a:ea typeface="Arial"/>
              <a:cs typeface="Arial"/>
              <a:sym typeface="Arial"/>
            </a:endParaRPr>
          </a:p>
          <a:p>
            <a:pPr indent="-182563" lvl="0" marL="182563"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Helvetica Neue"/>
                <a:ea typeface="Helvetica Neue"/>
                <a:cs typeface="Helvetica Neue"/>
                <a:sym typeface="Helvetica Neue"/>
              </a:rPr>
              <a:t>8:30am continental breakfast</a:t>
            </a:r>
            <a:endParaRPr b="0" i="0" sz="1400" u="none" cap="none" strike="noStrike">
              <a:solidFill>
                <a:srgbClr val="000000"/>
              </a:solidFill>
              <a:latin typeface="Arial"/>
              <a:ea typeface="Arial"/>
              <a:cs typeface="Arial"/>
              <a:sym typeface="Arial"/>
            </a:endParaRPr>
          </a:p>
          <a:p>
            <a:pPr indent="-182563" lvl="0" marL="182563"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Helvetica Neue"/>
                <a:ea typeface="Helvetica Neue"/>
                <a:cs typeface="Helvetica Neue"/>
                <a:sym typeface="Helvetica Neue"/>
              </a:rPr>
              <a:t>Rush Headbands and Face Painting</a:t>
            </a:r>
            <a:endParaRPr b="0" i="0" sz="1400" u="none" cap="none" strike="noStrike">
              <a:solidFill>
                <a:srgbClr val="000000"/>
              </a:solidFill>
              <a:latin typeface="Arial"/>
              <a:ea typeface="Arial"/>
              <a:cs typeface="Arial"/>
              <a:sym typeface="Arial"/>
            </a:endParaRPr>
          </a:p>
          <a:p>
            <a:pPr indent="-182563" lvl="0" marL="182563"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Helvetica Neue"/>
                <a:ea typeface="Helvetica Neue"/>
                <a:cs typeface="Helvetica Neue"/>
                <a:sym typeface="Helvetica Neue"/>
              </a:rPr>
              <a:t>Archery</a:t>
            </a:r>
            <a:endParaRPr b="0" i="0" sz="1400" u="none" cap="none" strike="noStrike">
              <a:solidFill>
                <a:srgbClr val="000000"/>
              </a:solidFill>
              <a:latin typeface="Arial"/>
              <a:ea typeface="Arial"/>
              <a:cs typeface="Arial"/>
              <a:sym typeface="Arial"/>
            </a:endParaRPr>
          </a:p>
          <a:p>
            <a:pPr indent="-182563" lvl="0" marL="182563"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Helvetica Neue"/>
                <a:ea typeface="Helvetica Neue"/>
                <a:cs typeface="Helvetica Neue"/>
                <a:sym typeface="Helvetica Neue"/>
              </a:rPr>
              <a:t>Woodland Quest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Helvetica Neue"/>
                <a:ea typeface="Helvetica Neue"/>
                <a:cs typeface="Helvetica Neue"/>
                <a:sym typeface="Helvetica Neue"/>
              </a:rPr>
              <a:t>Packed lunch provided by camp</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sz="2000">
              <a:solidFill>
                <a:schemeClr val="dk1"/>
              </a:solidFill>
              <a:latin typeface="Helvetica Neue"/>
              <a:ea typeface="Helvetica Neue"/>
              <a:cs typeface="Helvetica Neue"/>
              <a:sym typeface="Helvetica Neue"/>
            </a:endParaRPr>
          </a:p>
          <a:p>
            <a:pPr indent="-355600" lvl="0" marL="457200" marR="0" rtl="0" algn="l">
              <a:lnSpc>
                <a:spcPct val="100000"/>
              </a:lnSpc>
              <a:spcBef>
                <a:spcPts val="0"/>
              </a:spcBef>
              <a:spcAft>
                <a:spcPts val="0"/>
              </a:spcAft>
              <a:buClr>
                <a:schemeClr val="dk1"/>
              </a:buClr>
              <a:buSzPts val="2000"/>
              <a:buFont typeface="Helvetica Neue"/>
              <a:buChar char="-"/>
            </a:pPr>
            <a:r>
              <a:rPr lang="en-US" sz="2000">
                <a:solidFill>
                  <a:schemeClr val="dk1"/>
                </a:solidFill>
                <a:latin typeface="Helvetica Neue"/>
                <a:ea typeface="Helvetica Neue"/>
                <a:cs typeface="Helvetica Neue"/>
                <a:sym typeface="Helvetica Neue"/>
              </a:rPr>
              <a:t>Gift shop</a:t>
            </a:r>
            <a:endParaRPr sz="2000">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None/>
            </a:pPr>
            <a:r>
              <a:t/>
            </a:r>
            <a:endParaRPr sz="2000">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None/>
            </a:pPr>
            <a:r>
              <a:t/>
            </a:r>
            <a:endParaRPr sz="2000">
              <a:solidFill>
                <a:schemeClr val="dk1"/>
              </a:solidFill>
              <a:latin typeface="Helvetica Neue"/>
              <a:ea typeface="Helvetica Neue"/>
              <a:cs typeface="Helvetica Neue"/>
              <a:sym typeface="Helvetica Neu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4" name="Shape 144"/>
        <p:cNvGrpSpPr/>
        <p:nvPr/>
      </p:nvGrpSpPr>
      <p:grpSpPr>
        <a:xfrm>
          <a:off x="0" y="0"/>
          <a:ext cx="0" cy="0"/>
          <a:chOff x="0" y="0"/>
          <a:chExt cx="0" cy="0"/>
        </a:xfrm>
      </p:grpSpPr>
      <p:pic>
        <p:nvPicPr>
          <p:cNvPr descr="Screen Shot 2018-03-08 at 11.34.10 am.png" id="145" name="Google Shape;145;p9"/>
          <p:cNvPicPr preferRelativeResize="0"/>
          <p:nvPr/>
        </p:nvPicPr>
        <p:blipFill rotWithShape="1">
          <a:blip r:embed="rId3">
            <a:alphaModFix/>
          </a:blip>
          <a:srcRect b="0" l="0" r="0" t="0"/>
          <a:stretch/>
        </p:blipFill>
        <p:spPr>
          <a:xfrm>
            <a:off x="2860040" y="0"/>
            <a:ext cx="3347720" cy="954807"/>
          </a:xfrm>
          <a:prstGeom prst="rect">
            <a:avLst/>
          </a:prstGeom>
          <a:noFill/>
          <a:ln>
            <a:noFill/>
          </a:ln>
        </p:spPr>
      </p:pic>
      <p:pic>
        <p:nvPicPr>
          <p:cNvPr descr="Map Residential.jpg" id="146" name="Google Shape;146;p9"/>
          <p:cNvPicPr preferRelativeResize="0"/>
          <p:nvPr/>
        </p:nvPicPr>
        <p:blipFill rotWithShape="1">
          <a:blip r:embed="rId4">
            <a:alphaModFix/>
          </a:blip>
          <a:srcRect b="0" l="0" r="0" t="0"/>
          <a:stretch/>
        </p:blipFill>
        <p:spPr>
          <a:xfrm>
            <a:off x="260308" y="748128"/>
            <a:ext cx="8771932" cy="603875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10"/>
          <p:cNvSpPr txBox="1"/>
          <p:nvPr>
            <p:ph idx="1" type="body"/>
          </p:nvPr>
        </p:nvSpPr>
        <p:spPr>
          <a:xfrm>
            <a:off x="457200" y="423333"/>
            <a:ext cx="8229600" cy="6033087"/>
          </a:xfrm>
          <a:prstGeom prst="rect">
            <a:avLst/>
          </a:prstGeom>
          <a:solidFill>
            <a:srgbClr val="FFFFFF"/>
          </a:solidFill>
          <a:ln cap="flat" cmpd="sng" w="76200">
            <a:solidFill>
              <a:srgbClr val="5C5612"/>
            </a:solidFill>
            <a:prstDash val="solid"/>
            <a:round/>
            <a:headEnd len="sm" w="sm" type="none"/>
            <a:tailEnd len="sm" w="sm" type="none"/>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3200"/>
              <a:buNone/>
            </a:pPr>
            <a:r>
              <a:t/>
            </a:r>
            <a:endParaRPr/>
          </a:p>
          <a:p>
            <a:pPr indent="0" lvl="0" marL="0" rtl="0" algn="l">
              <a:lnSpc>
                <a:spcPct val="100000"/>
              </a:lnSpc>
              <a:spcBef>
                <a:spcPts val="370"/>
              </a:spcBef>
              <a:spcAft>
                <a:spcPts val="0"/>
              </a:spcAft>
              <a:buClr>
                <a:schemeClr val="dk1"/>
              </a:buClr>
              <a:buSzPts val="2000"/>
              <a:buNone/>
            </a:pPr>
            <a:r>
              <a:t/>
            </a:r>
            <a:endParaRPr sz="2000">
              <a:latin typeface="Helvetica Neue"/>
              <a:ea typeface="Helvetica Neue"/>
              <a:cs typeface="Helvetica Neue"/>
              <a:sym typeface="Helvetica Neue"/>
            </a:endParaRPr>
          </a:p>
          <a:p>
            <a:pPr indent="-225425" lvl="0" marL="342900" rtl="0" algn="l">
              <a:lnSpc>
                <a:spcPct val="100000"/>
              </a:lnSpc>
              <a:spcBef>
                <a:spcPts val="370"/>
              </a:spcBef>
              <a:spcAft>
                <a:spcPts val="0"/>
              </a:spcAft>
              <a:buClr>
                <a:schemeClr val="dk1"/>
              </a:buClr>
              <a:buSzPts val="2000"/>
              <a:buNone/>
            </a:pPr>
            <a:r>
              <a:t/>
            </a:r>
            <a:endParaRPr b="1" sz="2000">
              <a:latin typeface="Helvetica Neue"/>
              <a:ea typeface="Helvetica Neue"/>
              <a:cs typeface="Helvetica Neue"/>
              <a:sym typeface="Helvetica Neue"/>
            </a:endParaRPr>
          </a:p>
          <a:p>
            <a:pPr indent="-342900" lvl="0" marL="342900" rtl="0" algn="l">
              <a:lnSpc>
                <a:spcPct val="100000"/>
              </a:lnSpc>
              <a:spcBef>
                <a:spcPts val="481"/>
              </a:spcBef>
              <a:spcAft>
                <a:spcPts val="0"/>
              </a:spcAft>
              <a:buClr>
                <a:schemeClr val="dk1"/>
              </a:buClr>
              <a:buSzPts val="2600"/>
              <a:buChar char="•"/>
            </a:pPr>
            <a:r>
              <a:rPr lang="en-US" sz="2600">
                <a:latin typeface="Helvetica Neue"/>
                <a:ea typeface="Helvetica Neue"/>
                <a:cs typeface="Helvetica Neue"/>
                <a:sym typeface="Helvetica Neue"/>
              </a:rPr>
              <a:t>Classes will be split into boys and girls round houses each sleeping up to 12</a:t>
            </a:r>
            <a:endParaRPr/>
          </a:p>
          <a:p>
            <a:pPr indent="-342900" lvl="0" marL="342900" rtl="0" algn="l">
              <a:lnSpc>
                <a:spcPct val="100000"/>
              </a:lnSpc>
              <a:spcBef>
                <a:spcPts val="481"/>
              </a:spcBef>
              <a:spcAft>
                <a:spcPts val="0"/>
              </a:spcAft>
              <a:buClr>
                <a:schemeClr val="dk1"/>
              </a:buClr>
              <a:buSzPts val="2600"/>
              <a:buChar char="•"/>
            </a:pPr>
            <a:r>
              <a:rPr lang="en-US" sz="2600">
                <a:latin typeface="Helvetica Neue"/>
                <a:ea typeface="Helvetica Neue"/>
                <a:cs typeface="Helvetica Neue"/>
                <a:sym typeface="Helvetica Neue"/>
              </a:rPr>
              <a:t>Bedtime will be approximately 9pm. This is subject to change depending on evening activities</a:t>
            </a:r>
            <a:endParaRPr/>
          </a:p>
          <a:p>
            <a:pPr indent="-360363" lvl="0" marL="360363" rtl="0" algn="l">
              <a:lnSpc>
                <a:spcPct val="100000"/>
              </a:lnSpc>
              <a:spcBef>
                <a:spcPts val="481"/>
              </a:spcBef>
              <a:spcAft>
                <a:spcPts val="0"/>
              </a:spcAft>
              <a:buClr>
                <a:schemeClr val="dk1"/>
              </a:buClr>
              <a:buSzPts val="2600"/>
              <a:buChar char="•"/>
            </a:pPr>
            <a:r>
              <a:rPr lang="en-US" sz="2600">
                <a:latin typeface="Helvetica Neue"/>
                <a:ea typeface="Helvetica Neue"/>
                <a:cs typeface="Helvetica Neue"/>
                <a:sym typeface="Helvetica Neue"/>
              </a:rPr>
              <a:t>Staff members as well as fully trained and DBS checked member of Celtic Harmony staff on site overnight in case of emergency</a:t>
            </a:r>
            <a:endParaRPr sz="2600">
              <a:latin typeface="Helvetica Neue"/>
              <a:ea typeface="Helvetica Neue"/>
              <a:cs typeface="Helvetica Neue"/>
              <a:sym typeface="Helvetica Neue"/>
            </a:endParaRPr>
          </a:p>
        </p:txBody>
      </p:sp>
      <p:pic>
        <p:nvPicPr>
          <p:cNvPr descr="Screen Shot 2018-03-08 at 10.15.11 am.png" id="152" name="Google Shape;152;p10"/>
          <p:cNvPicPr preferRelativeResize="0"/>
          <p:nvPr/>
        </p:nvPicPr>
        <p:blipFill rotWithShape="1">
          <a:blip r:embed="rId3">
            <a:alphaModFix/>
          </a:blip>
          <a:srcRect b="0" l="0" r="0" t="0"/>
          <a:stretch/>
        </p:blipFill>
        <p:spPr>
          <a:xfrm>
            <a:off x="1019586" y="532397"/>
            <a:ext cx="7252611" cy="69029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1"/>
          <p:cNvSpPr txBox="1"/>
          <p:nvPr>
            <p:ph idx="1" type="body"/>
          </p:nvPr>
        </p:nvSpPr>
        <p:spPr>
          <a:xfrm>
            <a:off x="457200" y="440267"/>
            <a:ext cx="8229600" cy="6016154"/>
          </a:xfrm>
          <a:prstGeom prst="rect">
            <a:avLst/>
          </a:prstGeom>
          <a:solidFill>
            <a:srgbClr val="FFFFFF"/>
          </a:solidFill>
          <a:ln cap="flat" cmpd="sng" w="76200">
            <a:solidFill>
              <a:srgbClr val="5C5612"/>
            </a:solidFill>
            <a:prstDash val="solid"/>
            <a:round/>
            <a:headEnd len="sm" w="sm" type="none"/>
            <a:tailEnd len="sm" w="sm" type="none"/>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dk1"/>
              </a:buClr>
              <a:buSzPts val="3200"/>
              <a:buNone/>
            </a:pPr>
            <a:r>
              <a:t/>
            </a:r>
            <a:endParaRPr/>
          </a:p>
          <a:p>
            <a:pPr indent="0" lvl="0" marL="0" rtl="0" algn="ctr">
              <a:lnSpc>
                <a:spcPct val="100000"/>
              </a:lnSpc>
              <a:spcBef>
                <a:spcPts val="400"/>
              </a:spcBef>
              <a:spcAft>
                <a:spcPts val="0"/>
              </a:spcAft>
              <a:buClr>
                <a:schemeClr val="dk1"/>
              </a:buClr>
              <a:buSzPts val="2000"/>
              <a:buNone/>
            </a:pPr>
            <a:r>
              <a:t/>
            </a:r>
            <a:endParaRPr sz="2000">
              <a:latin typeface="Helvetica Neue"/>
              <a:ea typeface="Helvetica Neue"/>
              <a:cs typeface="Helvetica Neue"/>
              <a:sym typeface="Helvetica Neue"/>
            </a:endParaRPr>
          </a:p>
        </p:txBody>
      </p:sp>
      <p:pic>
        <p:nvPicPr>
          <p:cNvPr descr="Screen Shot 2018-03-08 at 10.13.59 am.png" id="158" name="Google Shape;158;p11"/>
          <p:cNvPicPr preferRelativeResize="0"/>
          <p:nvPr/>
        </p:nvPicPr>
        <p:blipFill rotWithShape="1">
          <a:blip r:embed="rId3">
            <a:alphaModFix/>
          </a:blip>
          <a:srcRect b="0" l="0" r="0" t="0"/>
          <a:stretch/>
        </p:blipFill>
        <p:spPr>
          <a:xfrm>
            <a:off x="821011" y="618835"/>
            <a:ext cx="7481658" cy="642698"/>
          </a:xfrm>
          <a:prstGeom prst="rect">
            <a:avLst/>
          </a:prstGeom>
          <a:noFill/>
          <a:ln>
            <a:noFill/>
          </a:ln>
        </p:spPr>
      </p:pic>
      <p:sp>
        <p:nvSpPr>
          <p:cNvPr id="159" name="Google Shape;159;p11"/>
          <p:cNvSpPr txBox="1"/>
          <p:nvPr/>
        </p:nvSpPr>
        <p:spPr>
          <a:xfrm>
            <a:off x="554895" y="1367405"/>
            <a:ext cx="4104600" cy="5217900"/>
          </a:xfrm>
          <a:prstGeom prst="rect">
            <a:avLst/>
          </a:prstGeom>
          <a:noFill/>
          <a:ln>
            <a:noFill/>
          </a:ln>
        </p:spPr>
        <p:txBody>
          <a:bodyPr anchorCtr="0" anchor="t" bIns="45700" lIns="91425" spcFirstLastPara="1" rIns="91425" wrap="square" tIns="45700">
            <a:spAutoFit/>
          </a:bodyPr>
          <a:lstStyle/>
          <a:p>
            <a:pPr indent="-263525" lvl="0" marL="263525"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Helvetica Neue"/>
                <a:ea typeface="Helvetica Neue"/>
                <a:cs typeface="Helvetica Neue"/>
                <a:sym typeface="Helvetica Neue"/>
              </a:rPr>
              <a:t>Packed lunch for Day 1</a:t>
            </a:r>
            <a:endParaRPr b="0" i="0" sz="1400" u="none" cap="none" strike="noStrike">
              <a:solidFill>
                <a:srgbClr val="000000"/>
              </a:solidFill>
              <a:latin typeface="Arial"/>
              <a:ea typeface="Arial"/>
              <a:cs typeface="Arial"/>
              <a:sym typeface="Arial"/>
            </a:endParaRPr>
          </a:p>
          <a:p>
            <a:pPr indent="-263525" lvl="0" marL="263525"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Helvetica Neue"/>
                <a:ea typeface="Helvetica Neue"/>
                <a:cs typeface="Helvetica Neue"/>
                <a:sym typeface="Helvetica Neue"/>
              </a:rPr>
              <a:t>Warm sleeping bag</a:t>
            </a:r>
            <a:endParaRPr b="0" i="0" sz="1400" u="none" cap="none" strike="noStrike">
              <a:solidFill>
                <a:srgbClr val="000000"/>
              </a:solidFill>
              <a:latin typeface="Arial"/>
              <a:ea typeface="Arial"/>
              <a:cs typeface="Arial"/>
              <a:sym typeface="Arial"/>
            </a:endParaRPr>
          </a:p>
          <a:p>
            <a:pPr indent="-263525" lvl="0" marL="263525"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Helvetica Neue"/>
                <a:ea typeface="Helvetica Neue"/>
                <a:cs typeface="Helvetica Neue"/>
                <a:sym typeface="Helvetica Neue"/>
              </a:rPr>
              <a:t>Pillow</a:t>
            </a:r>
            <a:endParaRPr b="0" i="0" sz="1400" u="none" cap="none" strike="noStrike">
              <a:solidFill>
                <a:srgbClr val="000000"/>
              </a:solidFill>
              <a:latin typeface="Arial"/>
              <a:ea typeface="Arial"/>
              <a:cs typeface="Arial"/>
              <a:sym typeface="Arial"/>
            </a:endParaRPr>
          </a:p>
          <a:p>
            <a:pPr indent="-263525" lvl="0" marL="263525"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Helvetica Neue"/>
                <a:ea typeface="Helvetica Neue"/>
                <a:cs typeface="Helvetica Neue"/>
                <a:sym typeface="Helvetica Neue"/>
              </a:rPr>
              <a:t>Pyjamas </a:t>
            </a:r>
            <a:endParaRPr b="0" i="0" sz="1800" u="none" cap="none" strike="noStrike">
              <a:solidFill>
                <a:schemeClr val="dk1"/>
              </a:solidFill>
              <a:latin typeface="Helvetica Neue"/>
              <a:ea typeface="Helvetica Neue"/>
              <a:cs typeface="Helvetica Neue"/>
              <a:sym typeface="Helvetica Neue"/>
            </a:endParaRPr>
          </a:p>
          <a:p>
            <a:pPr indent="-263525" lvl="0" marL="263525"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Helvetica Neue"/>
                <a:ea typeface="Helvetica Neue"/>
                <a:cs typeface="Helvetica Neue"/>
                <a:sym typeface="Helvetica Neue"/>
              </a:rPr>
              <a:t>Clothes – comfortable and not brand new! E.g. tracksuits, leggings</a:t>
            </a:r>
            <a:endParaRPr b="0" i="0" sz="1400" u="none" cap="none" strike="noStrike">
              <a:solidFill>
                <a:srgbClr val="000000"/>
              </a:solidFill>
              <a:latin typeface="Arial"/>
              <a:ea typeface="Arial"/>
              <a:cs typeface="Arial"/>
              <a:sym typeface="Arial"/>
            </a:endParaRPr>
          </a:p>
          <a:p>
            <a:pPr indent="-263525" lvl="0" marL="263525"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Helvetica Neue"/>
                <a:ea typeface="Helvetica Neue"/>
                <a:cs typeface="Helvetica Neue"/>
                <a:sym typeface="Helvetica Neue"/>
              </a:rPr>
              <a:t>Socks and underwear + extra!</a:t>
            </a:r>
            <a:endParaRPr b="0" i="0" sz="1800" u="none" cap="none" strike="noStrike">
              <a:solidFill>
                <a:schemeClr val="dk1"/>
              </a:solidFill>
              <a:latin typeface="Helvetica Neue"/>
              <a:ea typeface="Helvetica Neue"/>
              <a:cs typeface="Helvetica Neue"/>
              <a:sym typeface="Helvetica Neue"/>
            </a:endParaRPr>
          </a:p>
          <a:p>
            <a:pPr indent="-263525" lvl="0" marL="263525"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Helvetica Neue"/>
                <a:ea typeface="Helvetica Neue"/>
                <a:cs typeface="Helvetica Neue"/>
                <a:sym typeface="Helvetica Neue"/>
              </a:rPr>
              <a:t>Waterproof clothing</a:t>
            </a:r>
            <a:endParaRPr b="0" i="0" sz="1400" u="none" cap="none" strike="noStrike">
              <a:solidFill>
                <a:srgbClr val="000000"/>
              </a:solidFill>
              <a:latin typeface="Arial"/>
              <a:ea typeface="Arial"/>
              <a:cs typeface="Arial"/>
              <a:sym typeface="Arial"/>
            </a:endParaRPr>
          </a:p>
          <a:p>
            <a:pPr indent="-263525" lvl="0" marL="263525"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Helvetica Neue"/>
                <a:ea typeface="Helvetica Neue"/>
                <a:cs typeface="Helvetica Neue"/>
                <a:sym typeface="Helvetica Neue"/>
              </a:rPr>
              <a:t>Sun hat and sun cream</a:t>
            </a:r>
            <a:endParaRPr b="0" i="0" sz="1400" u="none" cap="none" strike="noStrike">
              <a:solidFill>
                <a:srgbClr val="000000"/>
              </a:solidFill>
              <a:latin typeface="Arial"/>
              <a:ea typeface="Arial"/>
              <a:cs typeface="Arial"/>
              <a:sym typeface="Arial"/>
            </a:endParaRPr>
          </a:p>
          <a:p>
            <a:pPr indent="-263525" lvl="0" marL="263525"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Helvetica Neue"/>
                <a:ea typeface="Helvetica Neue"/>
                <a:cs typeface="Helvetica Neue"/>
                <a:sym typeface="Helvetica Neue"/>
              </a:rPr>
              <a:t>Comfortable footwear that you don’t mind getting dirty (e.g. old trainers, walking boots)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US" sz="2000" u="none" cap="none" strike="noStrike">
                <a:solidFill>
                  <a:schemeClr val="dk1"/>
                </a:solidFill>
                <a:latin typeface="Arial"/>
                <a:ea typeface="Arial"/>
                <a:cs typeface="Arial"/>
                <a:sym typeface="Arial"/>
              </a:rPr>
              <a:t>PLEASE LABEL ALL ITEMS!</a:t>
            </a:r>
            <a:endParaRPr b="0" i="0" sz="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US" sz="2000" u="none" cap="none" strike="noStrike">
                <a:solidFill>
                  <a:schemeClr val="dk1"/>
                </a:solidFill>
                <a:latin typeface="Arial"/>
                <a:ea typeface="Arial"/>
                <a:cs typeface="Arial"/>
                <a:sym typeface="Arial"/>
              </a:rPr>
              <a:t>NO ELECTRONICS/ VALUABLES OR TUBS OF SWEETS.</a:t>
            </a:r>
            <a:endParaRPr b="1" i="0" sz="2000" u="none" cap="none" strike="noStrike">
              <a:solidFill>
                <a:schemeClr val="dk1"/>
              </a:solidFill>
              <a:latin typeface="Arial"/>
              <a:ea typeface="Arial"/>
              <a:cs typeface="Arial"/>
              <a:sym typeface="Arial"/>
            </a:endParaRPr>
          </a:p>
          <a:p>
            <a:pPr indent="-168275" lvl="0" marL="263525" marR="0" rtl="0" algn="l">
              <a:lnSpc>
                <a:spcPct val="100000"/>
              </a:lnSpc>
              <a:spcBef>
                <a:spcPts val="0"/>
              </a:spcBef>
              <a:spcAft>
                <a:spcPts val="0"/>
              </a:spcAft>
              <a:buClr>
                <a:schemeClr val="dk1"/>
              </a:buClr>
              <a:buSzPts val="1500"/>
              <a:buFont typeface="Arial"/>
              <a:buNone/>
            </a:pPr>
            <a:r>
              <a:t/>
            </a:r>
            <a:endParaRPr b="0" i="0" sz="1500" u="none" cap="none" strike="noStrike">
              <a:solidFill>
                <a:schemeClr val="dk1"/>
              </a:solidFill>
              <a:latin typeface="Helvetica Neue"/>
              <a:ea typeface="Helvetica Neue"/>
              <a:cs typeface="Helvetica Neue"/>
              <a:sym typeface="Helvetica Neue"/>
            </a:endParaRPr>
          </a:p>
        </p:txBody>
      </p:sp>
      <p:sp>
        <p:nvSpPr>
          <p:cNvPr id="160" name="Google Shape;160;p11"/>
          <p:cNvSpPr txBox="1"/>
          <p:nvPr/>
        </p:nvSpPr>
        <p:spPr>
          <a:xfrm>
            <a:off x="4521200" y="1367405"/>
            <a:ext cx="4165600" cy="2585323"/>
          </a:xfrm>
          <a:prstGeom prst="rect">
            <a:avLst/>
          </a:prstGeom>
          <a:noFill/>
          <a:ln>
            <a:noFill/>
          </a:ln>
        </p:spPr>
        <p:txBody>
          <a:bodyPr anchorCtr="0" anchor="t" bIns="45700" lIns="91425" spcFirstLastPara="1" rIns="91425" wrap="square" tIns="45700">
            <a:spAutoFit/>
          </a:bodyPr>
          <a:lstStyle/>
          <a:p>
            <a:pPr indent="-263525" lvl="0" marL="263525"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Helvetica Neue"/>
                <a:ea typeface="Helvetica Neue"/>
                <a:cs typeface="Helvetica Neue"/>
                <a:sym typeface="Helvetica Neue"/>
              </a:rPr>
              <a:t>Wellington boots (weather dependent)</a:t>
            </a:r>
            <a:endParaRPr b="0" i="0" sz="1400" u="none" cap="none" strike="noStrike">
              <a:solidFill>
                <a:srgbClr val="000000"/>
              </a:solidFill>
              <a:latin typeface="Arial"/>
              <a:ea typeface="Arial"/>
              <a:cs typeface="Arial"/>
              <a:sym typeface="Arial"/>
            </a:endParaRPr>
          </a:p>
          <a:p>
            <a:pPr indent="-263525" lvl="0" marL="263525"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Helvetica Neue"/>
                <a:ea typeface="Helvetica Neue"/>
                <a:cs typeface="Helvetica Neue"/>
                <a:sym typeface="Helvetica Neue"/>
              </a:rPr>
              <a:t>Toothbrush and toothpaste</a:t>
            </a:r>
            <a:endParaRPr b="0" i="0" sz="1400" u="none" cap="none" strike="noStrike">
              <a:solidFill>
                <a:srgbClr val="000000"/>
              </a:solidFill>
              <a:latin typeface="Arial"/>
              <a:ea typeface="Arial"/>
              <a:cs typeface="Arial"/>
              <a:sym typeface="Arial"/>
            </a:endParaRPr>
          </a:p>
          <a:p>
            <a:pPr indent="-263525" lvl="0" marL="263525"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Helvetica Neue"/>
                <a:ea typeface="Helvetica Neue"/>
                <a:cs typeface="Helvetica Neue"/>
                <a:sym typeface="Helvetica Neue"/>
              </a:rPr>
              <a:t>Hairbrush and anything else for the morning routine</a:t>
            </a:r>
            <a:endParaRPr b="0" i="0" sz="1400" u="none" cap="none" strike="noStrike">
              <a:solidFill>
                <a:srgbClr val="000000"/>
              </a:solidFill>
              <a:latin typeface="Arial"/>
              <a:ea typeface="Arial"/>
              <a:cs typeface="Arial"/>
              <a:sym typeface="Arial"/>
            </a:endParaRPr>
          </a:p>
          <a:p>
            <a:pPr indent="-263525" lvl="0" marL="263525"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Helvetica Neue"/>
                <a:ea typeface="Helvetica Neue"/>
                <a:cs typeface="Helvetica Neue"/>
                <a:sym typeface="Helvetica Neue"/>
              </a:rPr>
              <a:t>Torch (if you have one)</a:t>
            </a:r>
            <a:endParaRPr b="0" i="0" sz="1800" u="none" cap="none" strike="noStrike">
              <a:solidFill>
                <a:schemeClr val="dk1"/>
              </a:solidFill>
              <a:latin typeface="Helvetica Neue"/>
              <a:ea typeface="Helvetica Neue"/>
              <a:cs typeface="Helvetica Neue"/>
              <a:sym typeface="Helvetica Neue"/>
            </a:endParaRPr>
          </a:p>
          <a:p>
            <a:pPr indent="-263525" lvl="0" marL="263525"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Helvetica Neue"/>
                <a:ea typeface="Helvetica Neue"/>
                <a:cs typeface="Helvetica Neue"/>
                <a:sym typeface="Helvetica Neue"/>
              </a:rPr>
              <a:t>Water bottle</a:t>
            </a:r>
            <a:endParaRPr b="0" i="0" sz="1400" u="none" cap="none" strike="noStrike">
              <a:solidFill>
                <a:srgbClr val="000000"/>
              </a:solidFill>
              <a:latin typeface="Arial"/>
              <a:ea typeface="Arial"/>
              <a:cs typeface="Arial"/>
              <a:sym typeface="Arial"/>
            </a:endParaRPr>
          </a:p>
          <a:p>
            <a:pPr indent="-263525" lvl="0" marL="263525"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Helvetica Neue"/>
                <a:ea typeface="Helvetica Neue"/>
                <a:cs typeface="Helvetica Neue"/>
                <a:sym typeface="Helvetica Neue"/>
              </a:rPr>
              <a:t>Money for trading activity (</a:t>
            </a:r>
            <a:r>
              <a:rPr b="1" i="0" lang="en-US" sz="1800" u="none" cap="none" strike="noStrike">
                <a:solidFill>
                  <a:schemeClr val="dk1"/>
                </a:solidFill>
                <a:latin typeface="Helvetica Neue"/>
                <a:ea typeface="Helvetica Neue"/>
                <a:cs typeface="Helvetica Neue"/>
                <a:sym typeface="Helvetica Neue"/>
              </a:rPr>
              <a:t>no more than £5)</a:t>
            </a:r>
            <a:endParaRPr b="0" i="0" sz="1800" u="none" cap="none" strike="noStrike">
              <a:solidFill>
                <a:schemeClr val="dk1"/>
              </a:solidFill>
              <a:latin typeface="Helvetica Neue"/>
              <a:ea typeface="Helvetica Neue"/>
              <a:cs typeface="Helvetica Neue"/>
              <a:sym typeface="Helvetica Neue"/>
            </a:endParaRPr>
          </a:p>
        </p:txBody>
      </p:sp>
      <p:pic>
        <p:nvPicPr>
          <p:cNvPr descr="https://www.maxpixel.net/static/photo/1x/Phone-Banned-The-Prohibition-Of-Sign-Cell-4821948.png" id="161" name="Google Shape;161;p11">
            <a:hlinkClick r:id="rId4"/>
          </p:cNvPr>
          <p:cNvPicPr preferRelativeResize="0"/>
          <p:nvPr/>
        </p:nvPicPr>
        <p:blipFill rotWithShape="1">
          <a:blip r:embed="rId5">
            <a:alphaModFix/>
          </a:blip>
          <a:srcRect b="0" l="0" r="0" t="0"/>
          <a:stretch/>
        </p:blipFill>
        <p:spPr>
          <a:xfrm>
            <a:off x="4764700" y="3952725"/>
            <a:ext cx="2049525" cy="20495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12"/>
          <p:cNvSpPr txBox="1"/>
          <p:nvPr>
            <p:ph idx="1" type="body"/>
          </p:nvPr>
        </p:nvSpPr>
        <p:spPr>
          <a:xfrm>
            <a:off x="457200" y="414867"/>
            <a:ext cx="8229600" cy="6041553"/>
          </a:xfrm>
          <a:prstGeom prst="rect">
            <a:avLst/>
          </a:prstGeom>
          <a:solidFill>
            <a:srgbClr val="FFFFFF"/>
          </a:solidFill>
          <a:ln cap="flat" cmpd="sng" w="76200">
            <a:solidFill>
              <a:srgbClr val="5C5612"/>
            </a:solidFill>
            <a:prstDash val="solid"/>
            <a:round/>
            <a:headEnd len="sm" w="sm" type="none"/>
            <a:tailEnd len="sm" w="sm" type="none"/>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3200"/>
              <a:buNone/>
            </a:pPr>
            <a:r>
              <a:t/>
            </a:r>
            <a:endParaRPr/>
          </a:p>
          <a:p>
            <a:pPr indent="-215900" lvl="0" marL="342900" rtl="0" algn="l">
              <a:lnSpc>
                <a:spcPct val="100000"/>
              </a:lnSpc>
              <a:spcBef>
                <a:spcPts val="400"/>
              </a:spcBef>
              <a:spcAft>
                <a:spcPts val="0"/>
              </a:spcAft>
              <a:buClr>
                <a:schemeClr val="dk1"/>
              </a:buClr>
              <a:buSzPts val="2000"/>
              <a:buNone/>
            </a:pPr>
            <a:r>
              <a:t/>
            </a:r>
            <a:endParaRPr sz="2000">
              <a:latin typeface="Helvetica Neue"/>
              <a:ea typeface="Helvetica Neue"/>
              <a:cs typeface="Helvetica Neue"/>
              <a:sym typeface="Helvetica Neue"/>
            </a:endParaRPr>
          </a:p>
          <a:p>
            <a:pPr indent="-190500" lvl="0" marL="342900" rtl="0" algn="l">
              <a:lnSpc>
                <a:spcPct val="100000"/>
              </a:lnSpc>
              <a:spcBef>
                <a:spcPts val="480"/>
              </a:spcBef>
              <a:spcAft>
                <a:spcPts val="0"/>
              </a:spcAft>
              <a:buClr>
                <a:schemeClr val="dk1"/>
              </a:buClr>
              <a:buSzPts val="2400"/>
              <a:buNone/>
            </a:pPr>
            <a:r>
              <a:t/>
            </a:r>
            <a:endParaRPr sz="2400">
              <a:latin typeface="Helvetica Neue"/>
              <a:ea typeface="Helvetica Neue"/>
              <a:cs typeface="Helvetica Neue"/>
              <a:sym typeface="Helvetica Neue"/>
            </a:endParaRPr>
          </a:p>
          <a:p>
            <a:pPr indent="-342900" lvl="0" marL="342900" rtl="0" algn="l">
              <a:lnSpc>
                <a:spcPct val="100000"/>
              </a:lnSpc>
              <a:spcBef>
                <a:spcPts val="560"/>
              </a:spcBef>
              <a:spcAft>
                <a:spcPts val="0"/>
              </a:spcAft>
              <a:buClr>
                <a:schemeClr val="dk1"/>
              </a:buClr>
              <a:buSzPts val="2800"/>
              <a:buChar char="•"/>
            </a:pPr>
            <a:r>
              <a:rPr lang="en-US" sz="2800">
                <a:latin typeface="Helvetica Neue"/>
                <a:ea typeface="Helvetica Neue"/>
                <a:cs typeface="Helvetica Neue"/>
                <a:sym typeface="Helvetica Neue"/>
              </a:rPr>
              <a:t>There are various toilet facilities on site – standard flushable loos, urinals, and eco composting toilets</a:t>
            </a:r>
            <a:endParaRPr/>
          </a:p>
          <a:p>
            <a:pPr indent="-342900" lvl="0" marL="342900" rtl="0" algn="l">
              <a:lnSpc>
                <a:spcPct val="100000"/>
              </a:lnSpc>
              <a:spcBef>
                <a:spcPts val="560"/>
              </a:spcBef>
              <a:spcAft>
                <a:spcPts val="0"/>
              </a:spcAft>
              <a:buClr>
                <a:schemeClr val="dk1"/>
              </a:buClr>
              <a:buSzPts val="2800"/>
              <a:buChar char="•"/>
            </a:pPr>
            <a:r>
              <a:rPr lang="en-US" sz="2800">
                <a:latin typeface="Helvetica Neue"/>
                <a:ea typeface="Helvetica Neue"/>
                <a:cs typeface="Helvetica Neue"/>
                <a:sym typeface="Helvetica Neue"/>
              </a:rPr>
              <a:t>Outside and inside hand washing facilities are available with soap and paper towels</a:t>
            </a:r>
            <a:endParaRPr/>
          </a:p>
          <a:p>
            <a:pPr indent="-342900" lvl="0" marL="342900" rtl="0" algn="l">
              <a:lnSpc>
                <a:spcPct val="100000"/>
              </a:lnSpc>
              <a:spcBef>
                <a:spcPts val="560"/>
              </a:spcBef>
              <a:spcAft>
                <a:spcPts val="0"/>
              </a:spcAft>
              <a:buClr>
                <a:schemeClr val="dk1"/>
              </a:buClr>
              <a:buSzPts val="2800"/>
              <a:buChar char="•"/>
            </a:pPr>
            <a:r>
              <a:rPr lang="en-US" sz="2800">
                <a:latin typeface="Helvetica Neue"/>
                <a:ea typeface="Helvetica Neue"/>
                <a:cs typeface="Helvetica Neue"/>
                <a:sym typeface="Helvetica Neue"/>
              </a:rPr>
              <a:t>The toilet facilities are very close to the roundhouses and the path will be lit</a:t>
            </a:r>
            <a:endParaRPr/>
          </a:p>
          <a:p>
            <a:pPr indent="-342900" lvl="0" marL="342900" rtl="0" algn="l">
              <a:lnSpc>
                <a:spcPct val="100000"/>
              </a:lnSpc>
              <a:spcBef>
                <a:spcPts val="560"/>
              </a:spcBef>
              <a:spcAft>
                <a:spcPts val="0"/>
              </a:spcAft>
              <a:buClr>
                <a:schemeClr val="dk1"/>
              </a:buClr>
              <a:buSzPts val="2800"/>
              <a:buChar char="•"/>
            </a:pPr>
            <a:r>
              <a:rPr lang="en-US" sz="2800">
                <a:latin typeface="Helvetica Neue"/>
                <a:ea typeface="Helvetica Neue"/>
                <a:cs typeface="Helvetica Neue"/>
                <a:sym typeface="Helvetica Neue"/>
              </a:rPr>
              <a:t>Each roundhouse has its own animal symbol</a:t>
            </a:r>
            <a:endParaRPr sz="2800">
              <a:latin typeface="Helvetica Neue"/>
              <a:ea typeface="Helvetica Neue"/>
              <a:cs typeface="Helvetica Neue"/>
              <a:sym typeface="Helvetica Neue"/>
            </a:endParaRPr>
          </a:p>
        </p:txBody>
      </p:sp>
      <p:pic>
        <p:nvPicPr>
          <p:cNvPr descr="Screen Shot 2018-03-08 at 10.16.30 am.png" id="167" name="Google Shape;167;p12"/>
          <p:cNvPicPr preferRelativeResize="0"/>
          <p:nvPr/>
        </p:nvPicPr>
        <p:blipFill rotWithShape="1">
          <a:blip r:embed="rId3">
            <a:alphaModFix/>
          </a:blip>
          <a:srcRect b="0" l="0" r="0" t="0"/>
          <a:stretch/>
        </p:blipFill>
        <p:spPr>
          <a:xfrm>
            <a:off x="1629072" y="541542"/>
            <a:ext cx="5725522" cy="77198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4"/>
          <p:cNvSpPr txBox="1"/>
          <p:nvPr>
            <p:ph idx="1" type="body"/>
          </p:nvPr>
        </p:nvSpPr>
        <p:spPr>
          <a:xfrm>
            <a:off x="457200" y="427045"/>
            <a:ext cx="8229600" cy="6029375"/>
          </a:xfrm>
          <a:prstGeom prst="rect">
            <a:avLst/>
          </a:prstGeom>
          <a:solidFill>
            <a:srgbClr val="FFFFFF"/>
          </a:solidFill>
          <a:ln cap="flat" cmpd="sng" w="76200">
            <a:solidFill>
              <a:srgbClr val="5C5612"/>
            </a:solidFill>
            <a:prstDash val="solid"/>
            <a:round/>
            <a:headEnd len="sm" w="sm" type="none"/>
            <a:tailEnd len="sm" w="sm" type="none"/>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Clr>
                <a:schemeClr val="dk1"/>
              </a:buClr>
              <a:buSzPts val="3200"/>
              <a:buNone/>
            </a:pPr>
            <a:r>
              <a:t/>
            </a:r>
            <a:endParaRPr/>
          </a:p>
          <a:p>
            <a:pPr indent="0" lvl="0" marL="0" rtl="0" algn="l">
              <a:lnSpc>
                <a:spcPct val="100000"/>
              </a:lnSpc>
              <a:spcBef>
                <a:spcPts val="400"/>
              </a:spcBef>
              <a:spcAft>
                <a:spcPts val="0"/>
              </a:spcAft>
              <a:buClr>
                <a:schemeClr val="dk1"/>
              </a:buClr>
              <a:buSzPts val="2000"/>
              <a:buNone/>
            </a:pPr>
            <a:r>
              <a:t/>
            </a:r>
            <a:endParaRPr sz="2000">
              <a:latin typeface="Helvetica Neue"/>
              <a:ea typeface="Helvetica Neue"/>
              <a:cs typeface="Helvetica Neue"/>
              <a:sym typeface="Helvetica Neue"/>
            </a:endParaRPr>
          </a:p>
          <a:p>
            <a:pPr indent="0" lvl="0" marL="0" rtl="0" algn="ctr">
              <a:lnSpc>
                <a:spcPct val="100000"/>
              </a:lnSpc>
              <a:spcBef>
                <a:spcPts val="560"/>
              </a:spcBef>
              <a:spcAft>
                <a:spcPts val="0"/>
              </a:spcAft>
              <a:buClr>
                <a:schemeClr val="dk1"/>
              </a:buClr>
              <a:buSzPts val="2800"/>
              <a:buNone/>
            </a:pPr>
            <a:r>
              <a:rPr b="1" lang="en-US" sz="2800">
                <a:latin typeface="Helvetica Neue"/>
                <a:ea typeface="Helvetica Neue"/>
                <a:cs typeface="Helvetica Neue"/>
                <a:sym typeface="Helvetica Neue"/>
              </a:rPr>
              <a:t>Trading</a:t>
            </a:r>
            <a:endParaRPr b="1" sz="2800">
              <a:latin typeface="Helvetica Neue"/>
              <a:ea typeface="Helvetica Neue"/>
              <a:cs typeface="Helvetica Neue"/>
              <a:sym typeface="Helvetica Neue"/>
            </a:endParaRPr>
          </a:p>
          <a:p>
            <a:pPr indent="-342900" lvl="0" marL="342900" rtl="0" algn="l">
              <a:lnSpc>
                <a:spcPct val="100000"/>
              </a:lnSpc>
              <a:spcBef>
                <a:spcPts val="560"/>
              </a:spcBef>
              <a:spcAft>
                <a:spcPts val="0"/>
              </a:spcAft>
              <a:buClr>
                <a:schemeClr val="dk1"/>
              </a:buClr>
              <a:buSzPts val="2800"/>
              <a:buChar char="•"/>
            </a:pPr>
            <a:r>
              <a:rPr lang="en-US" sz="2800"/>
              <a:t>The children will have a unique opportunity to trade and role-play using real Artefacts in the Maths Challenge as Farmers, Hunters, Miners etc. and exchange/trade for goods of different values using numeracy skills. Then children use Maths to convert their trip pocket money into reproduced Celtic coins, to choose a souvenir from the Trading Post.</a:t>
            </a:r>
            <a:endParaRPr/>
          </a:p>
          <a:p>
            <a:pPr indent="-342900" lvl="0" marL="342900" rtl="0" algn="l">
              <a:lnSpc>
                <a:spcPct val="100000"/>
              </a:lnSpc>
              <a:spcBef>
                <a:spcPts val="560"/>
              </a:spcBef>
              <a:spcAft>
                <a:spcPts val="0"/>
              </a:spcAft>
              <a:buClr>
                <a:schemeClr val="dk1"/>
              </a:buClr>
              <a:buSzPts val="2800"/>
              <a:buChar char="•"/>
            </a:pPr>
            <a:r>
              <a:rPr lang="en-US" sz="2800"/>
              <a:t>In order for the children to take part in the trading game please ensure that they bring pocket money to trade in the shop (</a:t>
            </a:r>
            <a:r>
              <a:rPr b="1" lang="en-US" sz="2800"/>
              <a:t>suggested spending money £2 - £5, products start from £1</a:t>
            </a:r>
            <a:r>
              <a:rPr lang="en-US" sz="2800"/>
              <a:t>).</a:t>
            </a:r>
            <a:endParaRPr sz="28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13"/>
          <p:cNvSpPr txBox="1"/>
          <p:nvPr>
            <p:ph idx="1" type="body"/>
          </p:nvPr>
        </p:nvSpPr>
        <p:spPr>
          <a:xfrm>
            <a:off x="457200" y="414867"/>
            <a:ext cx="8229600" cy="6041553"/>
          </a:xfrm>
          <a:prstGeom prst="rect">
            <a:avLst/>
          </a:prstGeom>
          <a:solidFill>
            <a:srgbClr val="FFFFFF"/>
          </a:solidFill>
          <a:ln cap="flat" cmpd="sng" w="76200">
            <a:solidFill>
              <a:srgbClr val="5C5612"/>
            </a:solidFill>
            <a:prstDash val="solid"/>
            <a:round/>
            <a:headEnd len="sm" w="sm" type="none"/>
            <a:tailEnd len="sm" w="sm" type="none"/>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3200"/>
              <a:buNone/>
            </a:pPr>
            <a:r>
              <a:t/>
            </a:r>
            <a:endParaRPr/>
          </a:p>
          <a:p>
            <a:pPr indent="0" lvl="0" marL="0" rtl="0" algn="l">
              <a:lnSpc>
                <a:spcPct val="100000"/>
              </a:lnSpc>
              <a:spcBef>
                <a:spcPts val="640"/>
              </a:spcBef>
              <a:spcAft>
                <a:spcPts val="0"/>
              </a:spcAft>
              <a:buClr>
                <a:schemeClr val="dk1"/>
              </a:buClr>
              <a:buSzPts val="3200"/>
              <a:buNone/>
            </a:pPr>
            <a:r>
              <a:t/>
            </a:r>
            <a:endParaRPr/>
          </a:p>
          <a:p>
            <a:pPr indent="0" lvl="0" marL="0" rtl="0" algn="l">
              <a:lnSpc>
                <a:spcPct val="100000"/>
              </a:lnSpc>
              <a:spcBef>
                <a:spcPts val="640"/>
              </a:spcBef>
              <a:spcAft>
                <a:spcPts val="0"/>
              </a:spcAft>
              <a:buClr>
                <a:schemeClr val="dk1"/>
              </a:buClr>
              <a:buSzPts val="3200"/>
              <a:buNone/>
            </a:pPr>
            <a:r>
              <a:t/>
            </a:r>
            <a:endParaRPr/>
          </a:p>
          <a:p>
            <a:pPr indent="0" lvl="0" marL="0" rtl="0" algn="ctr">
              <a:lnSpc>
                <a:spcPct val="100000"/>
              </a:lnSpc>
              <a:spcBef>
                <a:spcPts val="1600"/>
              </a:spcBef>
              <a:spcAft>
                <a:spcPts val="0"/>
              </a:spcAft>
              <a:buClr>
                <a:schemeClr val="dk1"/>
              </a:buClr>
              <a:buSzPts val="8000"/>
              <a:buNone/>
            </a:pPr>
            <a:r>
              <a:rPr lang="en-US" sz="8000"/>
              <a:t>Any questions? ☺ </a:t>
            </a:r>
            <a:endParaRPr sz="80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g2eac398a7c3_0_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800"/>
              <a:buNone/>
            </a:pPr>
            <a:r>
              <a:t/>
            </a:r>
            <a:endParaRPr/>
          </a:p>
        </p:txBody>
      </p:sp>
      <p:sp>
        <p:nvSpPr>
          <p:cNvPr id="183" name="Google Shape;183;g2eac398a7c3_0_0"/>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360"/>
              </a:spcBef>
              <a:spcAft>
                <a:spcPts val="0"/>
              </a:spcAft>
              <a:buSzPts val="18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2018-03-08T09:13:08Z</dcterms:created>
  <dc:creator>admin</dc:creator>
</cp:coreProperties>
</file>